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57"/>
  </p:notesMasterIdLst>
  <p:sldIdLst>
    <p:sldId id="601" r:id="rId3"/>
    <p:sldId id="594" r:id="rId4"/>
    <p:sldId id="699" r:id="rId5"/>
    <p:sldId id="700" r:id="rId6"/>
    <p:sldId id="501" r:id="rId7"/>
    <p:sldId id="502" r:id="rId8"/>
    <p:sldId id="701" r:id="rId9"/>
    <p:sldId id="503" r:id="rId10"/>
    <p:sldId id="256" r:id="rId11"/>
    <p:sldId id="273" r:id="rId12"/>
    <p:sldId id="600" r:id="rId13"/>
    <p:sldId id="257" r:id="rId14"/>
    <p:sldId id="274" r:id="rId15"/>
    <p:sldId id="259" r:id="rId16"/>
    <p:sldId id="702" r:id="rId17"/>
    <p:sldId id="258" r:id="rId18"/>
    <p:sldId id="597" r:id="rId19"/>
    <p:sldId id="690" r:id="rId20"/>
    <p:sldId id="691" r:id="rId21"/>
    <p:sldId id="620" r:id="rId22"/>
    <p:sldId id="621" r:id="rId23"/>
    <p:sldId id="622" r:id="rId24"/>
    <p:sldId id="623" r:id="rId25"/>
    <p:sldId id="625" r:id="rId26"/>
    <p:sldId id="703" r:id="rId27"/>
    <p:sldId id="626" r:id="rId28"/>
    <p:sldId id="627" r:id="rId29"/>
    <p:sldId id="628" r:id="rId30"/>
    <p:sldId id="629" r:id="rId31"/>
    <p:sldId id="630" r:id="rId32"/>
    <p:sldId id="631" r:id="rId33"/>
    <p:sldId id="653" r:id="rId34"/>
    <p:sldId id="636" r:id="rId35"/>
    <p:sldId id="640" r:id="rId36"/>
    <p:sldId id="704" r:id="rId37"/>
    <p:sldId id="641" r:id="rId38"/>
    <p:sldId id="642" r:id="rId39"/>
    <p:sldId id="643" r:id="rId40"/>
    <p:sldId id="644" r:id="rId41"/>
    <p:sldId id="645" r:id="rId42"/>
    <p:sldId id="646" r:id="rId43"/>
    <p:sldId id="647" r:id="rId44"/>
    <p:sldId id="648" r:id="rId45"/>
    <p:sldId id="649" r:id="rId46"/>
    <p:sldId id="650" r:id="rId47"/>
    <p:sldId id="651" r:id="rId48"/>
    <p:sldId id="652" r:id="rId49"/>
    <p:sldId id="618" r:id="rId50"/>
    <p:sldId id="707" r:id="rId51"/>
    <p:sldId id="708" r:id="rId52"/>
    <p:sldId id="596" r:id="rId53"/>
    <p:sldId id="709" r:id="rId54"/>
    <p:sldId id="710" r:id="rId55"/>
    <p:sldId id="613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13" autoAdjust="0"/>
    <p:restoredTop sz="94660"/>
  </p:normalViewPr>
  <p:slideViewPr>
    <p:cSldViewPr snapToGrid="0">
      <p:cViewPr varScale="1">
        <p:scale>
          <a:sx n="81" d="100"/>
          <a:sy n="81" d="100"/>
        </p:scale>
        <p:origin x="17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2FA05-12FD-465F-928F-DCFCAA454380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092069-6C92-4472-9071-1B0634C74E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8495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>
              <a:buNone/>
            </a:pPr>
            <a:fld id="{9A0DB2DC-4C9A-4742-B13C-FB6460FD3503}" type="slidenum">
              <a:rPr lang="zh-CN" altLang="en-US" sz="1200" b="0" dirty="0">
                <a:solidFill>
                  <a:schemeClr val="tx1"/>
                </a:solidFill>
                <a:latin typeface="Times" pitchFamily="18" charset="0"/>
                <a:ea typeface="宋体" panose="02010600030101010101" pitchFamily="2" charset="-122"/>
              </a:rPr>
              <a:t>1</a:t>
            </a:fld>
            <a:endParaRPr lang="zh-CN" altLang="en-US" sz="1200" b="0" dirty="0">
              <a:solidFill>
                <a:schemeClr val="tx1"/>
              </a:solidFill>
              <a:latin typeface="Times" pitchFamily="18" charset="0"/>
              <a:ea typeface="宋体" panose="02010600030101010101" pitchFamily="2" charset="-122"/>
            </a:endParaRPr>
          </a:p>
        </p:txBody>
      </p:sp>
      <p:sp>
        <p:nvSpPr>
          <p:cNvPr id="98307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8308" name="Rectangle 3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 wrap="square" lIns="91440" tIns="45720" rIns="91440" bIns="45720" anchor="t"/>
          <a:lstStyle/>
          <a:p>
            <a:pPr lvl="0" eaLnBrk="1" hangingPunct="1"/>
            <a:r>
              <a:rPr lang="zh-CN" altLang="en-US" dirty="0">
                <a:ea typeface="宋体" panose="02010600030101010101" pitchFamily="2" charset="-122"/>
              </a:rPr>
              <a:t>要做到这些，需要一些额外的数据结构来存储相关信息，对应的为</a:t>
            </a:r>
            <a:r>
              <a:rPr lang="en-US" altLang="zh-CN" dirty="0">
                <a:ea typeface="宋体" panose="02010600030101010101" pitchFamily="2" charset="-122"/>
              </a:rPr>
              <a:t>open,closed,</a:t>
            </a:r>
            <a:r>
              <a:rPr lang="zh-CN" altLang="en-US" dirty="0">
                <a:ea typeface="宋体" panose="02010600030101010101" pitchFamily="2" charset="-122"/>
              </a:rPr>
              <a:t>和指向父节点的指针</a:t>
            </a:r>
          </a:p>
        </p:txBody>
      </p:sp>
    </p:spTree>
    <p:extLst>
      <p:ext uri="{BB962C8B-B14F-4D97-AF65-F5344CB8AC3E}">
        <p14:creationId xmlns:p14="http://schemas.microsoft.com/office/powerpoint/2010/main" val="2541993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954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365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30F0D-1A5A-4EA2-B28F-0EC912CB6BA5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530F0D-1A5A-4EA2-B28F-0EC912CB6BA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1715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9ECE-408D-4C26-841B-E31362EA41C5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5813F-2B4C-463F-838D-765D347E6C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9722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9ECE-408D-4C26-841B-E31362EA41C5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5813F-2B4C-463F-838D-765D347E6C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407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9ECE-408D-4C26-841B-E31362EA41C5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5813F-2B4C-463F-838D-765D347E6C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0183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-1" y="-2439"/>
            <a:ext cx="9145787" cy="718411"/>
            <a:chOff x="-1" y="190175"/>
            <a:chExt cx="9145786" cy="525795"/>
          </a:xfrm>
        </p:grpSpPr>
        <p:sp>
          <p:nvSpPr>
            <p:cNvPr id="7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prstClr val="white"/>
                </a:solidFill>
              </a:endParaRPr>
            </a:p>
          </p:txBody>
        </p:sp>
        <p:sp>
          <p:nvSpPr>
            <p:cNvPr id="8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prstClr val="white"/>
                </a:solidFill>
              </a:endParaRPr>
            </a:p>
          </p:txBody>
        </p:sp>
        <p:sp>
          <p:nvSpPr>
            <p:cNvPr id="9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prstClr val="white"/>
                </a:solidFill>
              </a:endParaRPr>
            </a:p>
          </p:txBody>
        </p:sp>
      </p:grpSp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392113" y="948743"/>
            <a:ext cx="7094537" cy="544391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3" name="内容占位符 12"/>
          <p:cNvSpPr>
            <a:spLocks noGrp="1"/>
          </p:cNvSpPr>
          <p:nvPr>
            <p:ph sz="quarter" idx="14" hasCustomPrompt="1"/>
          </p:nvPr>
        </p:nvSpPr>
        <p:spPr>
          <a:xfrm>
            <a:off x="628650" y="1863725"/>
            <a:ext cx="7886700" cy="4044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4" name="矩形 13"/>
          <p:cNvSpPr/>
          <p:nvPr userDrawn="1"/>
        </p:nvSpPr>
        <p:spPr>
          <a:xfrm>
            <a:off x="0" y="6123215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内容占位符 9"/>
          <p:cNvSpPr>
            <a:spLocks noGrp="1"/>
          </p:cNvSpPr>
          <p:nvPr>
            <p:ph sz="quarter" idx="15" hasCustomPrompt="1"/>
          </p:nvPr>
        </p:nvSpPr>
        <p:spPr>
          <a:xfrm>
            <a:off x="628650" y="204166"/>
            <a:ext cx="3732213" cy="571500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3040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8195" name="组合 15"/>
          <p:cNvGrpSpPr/>
          <p:nvPr/>
        </p:nvGrpSpPr>
        <p:grpSpPr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2" name="任意多边形 16"/>
            <p:cNvSpPr/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990099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19" name="任意多边形 18"/>
            <p:cNvSpPr/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990099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20" name="任意多边形 19"/>
            <p:cNvSpPr/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135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23" name="日期占位符 2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24" name="页脚占位符 18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8" cy="365125"/>
          </a:xfrm>
          <a:prstGeom prst="rect">
            <a:avLst/>
          </a:prstGeom>
        </p:spPr>
        <p:txBody>
          <a:bodyPr vert="horz" anchor="b"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>
              <a:ln>
                <a:noFill/>
              </a:ln>
              <a:solidFill>
                <a:schemeClr val="accent1">
                  <a:tint val="2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25" name="灯片编号占位符 26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3" cy="365125"/>
          </a:xfrm>
          <a:prstGeom prst="rect">
            <a:avLst/>
          </a:prstGeom>
        </p:spPr>
        <p:txBody>
          <a:bodyPr vert="horz" anchor="b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27224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9740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燕尾形 10"/>
          <p:cNvSpPr/>
          <p:nvPr/>
        </p:nvSpPr>
        <p:spPr>
          <a:xfrm>
            <a:off x="3636963" y="3005138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燕尾形 15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7" name="日期占位符 3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1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8" cy="365125"/>
          </a:xfrm>
          <a:prstGeom prst="rect">
            <a:avLst/>
          </a:prstGeom>
        </p:spPr>
        <p:txBody>
          <a:bodyPr vert="horz" anchor="b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2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3" cy="365125"/>
          </a:xfrm>
          <a:prstGeom prst="rect">
            <a:avLst/>
          </a:prstGeom>
        </p:spPr>
        <p:txBody>
          <a:bodyPr vert="horz" anchor="b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3766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1" name="日期占位符 4"/>
          <p:cNvSpPr>
            <a:spLocks noGrp="1"/>
          </p:cNvSpPr>
          <p:nvPr>
            <p:ph type="dt" sz="half" idx="1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16" name="页脚占位符 5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8" cy="365125"/>
          </a:xfrm>
          <a:prstGeom prst="rect">
            <a:avLst/>
          </a:prstGeom>
        </p:spPr>
        <p:txBody>
          <a:bodyPr vert="horz" anchor="b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17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3" cy="365125"/>
          </a:xfrm>
          <a:prstGeom prst="rect">
            <a:avLst/>
          </a:prstGeom>
        </p:spPr>
        <p:txBody>
          <a:bodyPr vert="horz" anchor="b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3909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1" name="日期占位符 6"/>
          <p:cNvSpPr>
            <a:spLocks noGrp="1"/>
          </p:cNvSpPr>
          <p:nvPr>
            <p:ph type="dt" sz="half" idx="1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16" name="页脚占位符 7"/>
          <p:cNvSpPr>
            <a:spLocks noGrp="1"/>
          </p:cNvSpPr>
          <p:nvPr>
            <p:ph type="ftr" sz="quarter" idx="13"/>
          </p:nvPr>
        </p:nvSpPr>
        <p:spPr>
          <a:xfrm>
            <a:off x="4379913" y="6408738"/>
            <a:ext cx="2351088" cy="365125"/>
          </a:xfrm>
          <a:prstGeom prst="rect">
            <a:avLst/>
          </a:prstGeom>
        </p:spPr>
        <p:txBody>
          <a:bodyPr vert="horz" anchor="b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17" name="灯片编号占位符 8"/>
          <p:cNvSpPr>
            <a:spLocks noGrp="1"/>
          </p:cNvSpPr>
          <p:nvPr>
            <p:ph type="sldNum" sz="quarter" idx="14"/>
          </p:nvPr>
        </p:nvSpPr>
        <p:spPr>
          <a:xfrm>
            <a:off x="8647113" y="6408738"/>
            <a:ext cx="366713" cy="365125"/>
          </a:xfrm>
          <a:prstGeom prst="rect">
            <a:avLst/>
          </a:prstGeom>
        </p:spPr>
        <p:txBody>
          <a:bodyPr vert="horz" anchor="b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7956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1" name="日期占位符 2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16" name="页脚占位符 3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8" cy="365125"/>
          </a:xfrm>
          <a:prstGeom prst="rect">
            <a:avLst/>
          </a:prstGeom>
        </p:spPr>
        <p:txBody>
          <a:bodyPr vert="horz" anchor="b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17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3" cy="365125"/>
          </a:xfrm>
          <a:prstGeom prst="rect">
            <a:avLst/>
          </a:prstGeom>
        </p:spPr>
        <p:txBody>
          <a:bodyPr vert="horz" anchor="b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5519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7542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9ECE-408D-4C26-841B-E31362EA41C5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5813F-2B4C-463F-838D-765D347E6C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3574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1" name="日期占位符 4"/>
          <p:cNvSpPr>
            <a:spLocks noGrp="1"/>
          </p:cNvSpPr>
          <p:nvPr>
            <p:ph type="dt" sz="half" idx="1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16" name="页脚占位符 5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8" cy="365125"/>
          </a:xfrm>
          <a:prstGeom prst="rect">
            <a:avLst/>
          </a:prstGeom>
        </p:spPr>
        <p:txBody>
          <a:bodyPr vert="horz" anchor="b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17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3" cy="365125"/>
          </a:xfrm>
          <a:prstGeom prst="rect">
            <a:avLst/>
          </a:prstGeom>
        </p:spPr>
        <p:txBody>
          <a:bodyPr vert="horz" anchor="b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9230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 bwMode="auto">
          <a:xfrm>
            <a:off x="715963" y="5002213"/>
            <a:ext cx="3802063" cy="144303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990099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16" name="任意多边形 15"/>
          <p:cNvSpPr/>
          <p:nvPr/>
        </p:nvSpPr>
        <p:spPr bwMode="auto">
          <a:xfrm>
            <a:off x="-53975" y="5784850"/>
            <a:ext cx="380206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990099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17" name="直角三角形 16"/>
          <p:cNvSpPr/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燕尾形 19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燕尾形 20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415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marL="0" indent="0">
              <a:buNone/>
              <a:defRPr sz="3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anose="05040102010807070707" pitchFamily="18" charset="2"/>
              <a:buNone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23" name="日期占位符 4"/>
          <p:cNvSpPr>
            <a:spLocks noGrp="1"/>
          </p:cNvSpPr>
          <p:nvPr>
            <p:ph type="dt" sz="half" idx="1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24" name="页脚占位符 5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8" cy="365125"/>
          </a:xfrm>
          <a:prstGeom prst="rect">
            <a:avLst/>
          </a:prstGeom>
        </p:spPr>
        <p:txBody>
          <a:bodyPr vert="horz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25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3" cy="365125"/>
          </a:xfrm>
          <a:prstGeom prst="rect">
            <a:avLst/>
          </a:prstGeom>
        </p:spPr>
        <p:txBody>
          <a:bodyPr vert="horz"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3202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26311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50908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03313" y="215900"/>
            <a:ext cx="7793037" cy="69691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123950" y="1508125"/>
            <a:ext cx="7772400" cy="21796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23950" y="3840163"/>
            <a:ext cx="7772400" cy="21796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1" name="日期占位符 4"/>
          <p:cNvSpPr>
            <a:spLocks noGrp="1"/>
          </p:cNvSpPr>
          <p:nvPr>
            <p:ph type="dt" sz="half" idx="12"/>
          </p:nvPr>
        </p:nvSpPr>
        <p:spPr>
          <a:xfrm>
            <a:off x="914400" y="6383338"/>
            <a:ext cx="1905000" cy="457200"/>
          </a:xfrm>
          <a:prstGeom prst="rect">
            <a:avLst/>
          </a:prstGeom>
        </p:spPr>
        <p:txBody>
          <a:bodyPr vert="horz" anchor="b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16" name="页脚占位符 5"/>
          <p:cNvSpPr>
            <a:spLocks noGrp="1"/>
          </p:cNvSpPr>
          <p:nvPr>
            <p:ph type="ftr" sz="quarter" idx="3"/>
          </p:nvPr>
        </p:nvSpPr>
        <p:spPr>
          <a:xfrm>
            <a:off x="3352800" y="6383338"/>
            <a:ext cx="2895600" cy="457200"/>
          </a:xfrm>
          <a:prstGeom prst="rect">
            <a:avLst/>
          </a:prstGeom>
        </p:spPr>
        <p:txBody>
          <a:bodyPr vert="horz" anchor="b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17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7010400" y="6307138"/>
            <a:ext cx="1905000" cy="474663"/>
          </a:xfrm>
          <a:prstGeom prst="rect">
            <a:avLst/>
          </a:prstGeom>
        </p:spPr>
        <p:txBody>
          <a:bodyPr vert="horz" anchor="b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786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9ECE-408D-4C26-841B-E31362EA41C5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5813F-2B4C-463F-838D-765D347E6C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637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9ECE-408D-4C26-841B-E31362EA41C5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5813F-2B4C-463F-838D-765D347E6C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353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9ECE-408D-4C26-841B-E31362EA41C5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5813F-2B4C-463F-838D-765D347E6C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2685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9ECE-408D-4C26-841B-E31362EA41C5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5813F-2B4C-463F-838D-765D347E6C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057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9ECE-408D-4C26-841B-E31362EA41C5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5813F-2B4C-463F-838D-765D347E6C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039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9ECE-408D-4C26-841B-E31362EA41C5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5813F-2B4C-463F-838D-765D347E6C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710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59ECE-408D-4C26-841B-E31362EA41C5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5813F-2B4C-463F-838D-765D347E6C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3101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59ECE-408D-4C26-841B-E31362EA41C5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5813F-2B4C-463F-838D-765D347E6C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262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/>
        </p:nvSpPr>
        <p:spPr bwMode="auto">
          <a:xfrm>
            <a:off x="715963" y="5002213"/>
            <a:ext cx="3802063" cy="144303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990099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12" name="任意多边形 11"/>
          <p:cNvSpPr/>
          <p:nvPr/>
        </p:nvSpPr>
        <p:spPr bwMode="auto">
          <a:xfrm>
            <a:off x="-53975" y="5784850"/>
            <a:ext cx="380206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990099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14" name="直角三角形 13"/>
          <p:cNvSpPr/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138"/>
            <a:ext cx="8229600" cy="4525962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8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3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151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3" presetClass="entr" presetSubtype="1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linds(horizontal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3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linds(horizontal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3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linds(horizontal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3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linds(horizontal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3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linds(horizontal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</a:defRPr>
      </a:lvl9pPr>
    </p:titleStyle>
    <p:bodyStyle>
      <a:lvl1pPr marL="365125" indent="-255905" algn="l" rtl="0" fontAlgn="base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anose="05040102010807070707" pitchFamily="18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030" indent="-228600" algn="l" rtl="0" fontAlgn="base">
        <a:spcBef>
          <a:spcPts val="325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155" indent="-228600" algn="l" rtl="0" fontAlgn="base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anose="05020102010507070707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fontAlgn="base">
        <a:spcBef>
          <a:spcPts val="350"/>
        </a:spcBef>
        <a:spcAft>
          <a:spcPct val="0"/>
        </a:spcAft>
        <a:buClr>
          <a:schemeClr val="accent2"/>
        </a:buClr>
        <a:buFont typeface="Wingdings 2" panose="05020102010507070707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fontAlgn="base">
        <a:spcBef>
          <a:spcPts val="350"/>
        </a:spcBef>
        <a:spcAft>
          <a:spcPct val="0"/>
        </a:spcAft>
        <a:buClr>
          <a:schemeClr val="accent2"/>
        </a:buClr>
        <a:buFont typeface="Wingdings 2" panose="05020102010507070707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 panose="05020102010507070707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 panose="05020102010507070707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 panose="05020102010507070707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 panose="05020102010507070707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mailto:1060596782@qq.com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51555A5F-5861-4F7E-BC93-141931E0B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366371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学号写错</a:t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AI7XX</a:t>
            </a:r>
            <a:b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7XX</a:t>
            </a:r>
            <a:b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ai2</a:t>
            </a:r>
            <a:b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AL2</a:t>
            </a:r>
            <a:b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A12</a:t>
            </a:r>
            <a:b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  <a:t>Al2</a:t>
            </a:r>
            <a:br>
              <a:rPr lang="en-US" altLang="zh-CN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endParaRPr lang="zh-CN" altLang="en-US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9013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F280242-7E36-4B32-9980-EE9BBAB1A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76" y="476715"/>
            <a:ext cx="8664139" cy="543389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0DBACF-2148-48BD-98DE-FDDABD0B1A6D}"/>
              </a:ext>
            </a:extLst>
          </p:cNvPr>
          <p:cNvSpPr/>
          <p:nvPr/>
        </p:nvSpPr>
        <p:spPr>
          <a:xfrm>
            <a:off x="345185" y="372357"/>
            <a:ext cx="4226815" cy="575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8051EA-B397-4FEE-9B7F-2866B64079B1}"/>
              </a:ext>
            </a:extLst>
          </p:cNvPr>
          <p:cNvSpPr txBox="1"/>
          <p:nvPr/>
        </p:nvSpPr>
        <p:spPr>
          <a:xfrm>
            <a:off x="4240502" y="1405708"/>
            <a:ext cx="226243" cy="2722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2003B1A-3DB7-49AF-A727-E7DA5C1DBFE8}"/>
              </a:ext>
            </a:extLst>
          </p:cNvPr>
          <p:cNvSpPr txBox="1"/>
          <p:nvPr/>
        </p:nvSpPr>
        <p:spPr>
          <a:xfrm>
            <a:off x="4564135" y="1405708"/>
            <a:ext cx="226243" cy="2722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1EA466B-DA25-4F7B-8786-C396A5249398}"/>
              </a:ext>
            </a:extLst>
          </p:cNvPr>
          <p:cNvSpPr txBox="1"/>
          <p:nvPr/>
        </p:nvSpPr>
        <p:spPr>
          <a:xfrm>
            <a:off x="4240502" y="1677972"/>
            <a:ext cx="226243" cy="2722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63C56BE-8E56-43F5-AF86-1E0D95EE83B9}"/>
              </a:ext>
            </a:extLst>
          </p:cNvPr>
          <p:cNvSpPr txBox="1"/>
          <p:nvPr/>
        </p:nvSpPr>
        <p:spPr>
          <a:xfrm>
            <a:off x="4564134" y="1677972"/>
            <a:ext cx="226243" cy="2722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9482608-4489-447C-AA43-622E9996E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874" y="1087371"/>
            <a:ext cx="2004234" cy="118120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7232A11-74C7-416B-ADF8-239C3F5CB6D3}"/>
              </a:ext>
            </a:extLst>
          </p:cNvPr>
          <p:cNvSpPr/>
          <p:nvPr/>
        </p:nvSpPr>
        <p:spPr>
          <a:xfrm>
            <a:off x="6661874" y="1017382"/>
            <a:ext cx="1910697" cy="132118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CD826946-6C50-4AB4-A66A-0BBCCC943B6D}"/>
              </a:ext>
            </a:extLst>
          </p:cNvPr>
          <p:cNvCxnSpPr/>
          <p:nvPr/>
        </p:nvCxnSpPr>
        <p:spPr>
          <a:xfrm>
            <a:off x="5335571" y="1677972"/>
            <a:ext cx="122548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982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z="750" smtClean="0"/>
              <a:t>11</a:t>
            </a:fld>
            <a:endParaRPr lang="zh-CN" altLang="en-US" sz="750"/>
          </a:p>
        </p:txBody>
      </p:sp>
      <p:sp>
        <p:nvSpPr>
          <p:cNvPr id="3" name="矩形 2"/>
          <p:cNvSpPr/>
          <p:nvPr/>
        </p:nvSpPr>
        <p:spPr>
          <a:xfrm>
            <a:off x="557829" y="986960"/>
            <a:ext cx="8179170" cy="4356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ct val="65000"/>
              </a:spcBef>
            </a:pPr>
            <a:r>
              <a:rPr lang="zh-CN" altLang="en-US" sz="3600" b="1" dirty="0">
                <a:solidFill>
                  <a:srgbClr val="3333FF"/>
                </a:solidFill>
                <a:latin typeface="+mj-ea"/>
                <a:ea typeface="+mj-ea"/>
              </a:rPr>
              <a:t>启发式搜索的基本思想</a:t>
            </a:r>
            <a:endParaRPr lang="en-US" altLang="zh-CN" sz="3600" b="1" dirty="0">
              <a:solidFill>
                <a:srgbClr val="3333FF"/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  <a:spcBef>
                <a:spcPct val="65000"/>
              </a:spcBef>
            </a:pPr>
            <a:r>
              <a:rPr lang="zh-CN" altLang="en-US" sz="3600" dirty="0"/>
              <a:t>人们善于利用一些线索来帮助自己选择搜索方向，这些线索统称为</a:t>
            </a:r>
            <a:r>
              <a:rPr lang="zh-CN" altLang="en-US" sz="3600" dirty="0">
                <a:solidFill>
                  <a:srgbClr val="FF0000"/>
                </a:solidFill>
              </a:rPr>
              <a:t>启发式信息</a:t>
            </a:r>
            <a:r>
              <a:rPr lang="zh-CN" altLang="en-US" sz="3600" dirty="0"/>
              <a:t>。</a:t>
            </a:r>
            <a:endParaRPr lang="en-US" altLang="zh-CN" sz="3600" dirty="0"/>
          </a:p>
          <a:p>
            <a:pPr>
              <a:lnSpc>
                <a:spcPct val="130000"/>
              </a:lnSpc>
              <a:spcBef>
                <a:spcPct val="65000"/>
              </a:spcBef>
            </a:pPr>
            <a:r>
              <a:rPr lang="zh-CN" altLang="en-US" sz="3600" dirty="0"/>
              <a:t>启发式信息可以避免某些领域里的组合爆炸问题。</a:t>
            </a:r>
            <a:endParaRPr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val="138894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F280242-7E36-4B32-9980-EE9BBAB1A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76" y="467288"/>
            <a:ext cx="8664139" cy="543389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2F5A22E-A7B6-4F94-9973-5FD4F04B5EA1}"/>
              </a:ext>
            </a:extLst>
          </p:cNvPr>
          <p:cNvSpPr/>
          <p:nvPr/>
        </p:nvSpPr>
        <p:spPr>
          <a:xfrm>
            <a:off x="2978871" y="4364610"/>
            <a:ext cx="1385740" cy="10086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7AA2542-E852-4278-BD87-584C6255CDEA}"/>
              </a:ext>
            </a:extLst>
          </p:cNvPr>
          <p:cNvSpPr txBox="1"/>
          <p:nvPr/>
        </p:nvSpPr>
        <p:spPr>
          <a:xfrm>
            <a:off x="345185" y="280059"/>
            <a:ext cx="5957741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应该避开这种状态</a:t>
            </a:r>
          </a:p>
        </p:txBody>
      </p:sp>
    </p:spTree>
    <p:extLst>
      <p:ext uri="{BB962C8B-B14F-4D97-AF65-F5344CB8AC3E}">
        <p14:creationId xmlns:p14="http://schemas.microsoft.com/office/powerpoint/2010/main" val="2599136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F280242-7E36-4B32-9980-EE9BBAB1A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76" y="476715"/>
            <a:ext cx="8664139" cy="543389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F6F371F-899F-45B0-A7A1-3F680D892E84}"/>
              </a:ext>
            </a:extLst>
          </p:cNvPr>
          <p:cNvSpPr txBox="1"/>
          <p:nvPr/>
        </p:nvSpPr>
        <p:spPr>
          <a:xfrm>
            <a:off x="791852" y="4619134"/>
            <a:ext cx="301657" cy="4336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324C7CA-418C-4D82-AFDE-DFE7CBC34AA6}"/>
              </a:ext>
            </a:extLst>
          </p:cNvPr>
          <p:cNvSpPr txBox="1"/>
          <p:nvPr/>
        </p:nvSpPr>
        <p:spPr>
          <a:xfrm>
            <a:off x="4969498" y="4619134"/>
            <a:ext cx="301657" cy="4336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B20372EE-37E0-4286-9F4C-DF38EC74B151}"/>
              </a:ext>
            </a:extLst>
          </p:cNvPr>
          <p:cNvCxnSpPr>
            <a:cxnSpLocks/>
            <a:stCxn id="4" idx="2"/>
          </p:cNvCxnSpPr>
          <p:nvPr/>
        </p:nvCxnSpPr>
        <p:spPr>
          <a:xfrm rot="16200000" flipH="1">
            <a:off x="2527169" y="3468278"/>
            <a:ext cx="1008668" cy="4177645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5AB7E8A-E40F-401A-9992-E2A9A8E5D47C}"/>
              </a:ext>
            </a:extLst>
          </p:cNvPr>
          <p:cNvCxnSpPr/>
          <p:nvPr/>
        </p:nvCxnSpPr>
        <p:spPr>
          <a:xfrm flipV="1">
            <a:off x="5103045" y="5118755"/>
            <a:ext cx="0" cy="9426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E727DBB0-FCB6-4355-8975-0AF7B1924258}"/>
              </a:ext>
            </a:extLst>
          </p:cNvPr>
          <p:cNvSpPr txBox="1"/>
          <p:nvPr/>
        </p:nvSpPr>
        <p:spPr>
          <a:xfrm>
            <a:off x="345185" y="239601"/>
            <a:ext cx="7305774" cy="230832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应该还得确定一个策略，以决定当启发函数值相同时，如何选择</a:t>
            </a:r>
          </a:p>
        </p:txBody>
      </p:sp>
    </p:spTree>
    <p:extLst>
      <p:ext uri="{BB962C8B-B14F-4D97-AF65-F5344CB8AC3E}">
        <p14:creationId xmlns:p14="http://schemas.microsoft.com/office/powerpoint/2010/main" val="2913100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6136735-1783-4839-A6F7-1C1751F86B10}"/>
              </a:ext>
            </a:extLst>
          </p:cNvPr>
          <p:cNvSpPr txBox="1"/>
          <p:nvPr/>
        </p:nvSpPr>
        <p:spPr>
          <a:xfrm>
            <a:off x="435206" y="912997"/>
            <a:ext cx="7803821" cy="452431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1. </a:t>
            </a:r>
            <a:r>
              <a:rPr lang="zh-CN" altLang="en-US" sz="4800" dirty="0"/>
              <a:t>要么优先选择先生成的结点，要么优先选择后生成的结点</a:t>
            </a:r>
            <a:endParaRPr lang="en-US" altLang="zh-CN" sz="4800" dirty="0"/>
          </a:p>
          <a:p>
            <a:endParaRPr lang="en-US" altLang="zh-CN" sz="4800" dirty="0"/>
          </a:p>
          <a:p>
            <a:r>
              <a:rPr lang="en-US" altLang="zh-CN" sz="4800" dirty="0"/>
              <a:t>2. </a:t>
            </a:r>
            <a:r>
              <a:rPr lang="zh-CN" altLang="en-US" sz="4800" dirty="0"/>
              <a:t>或者干脆定义一种新的启发函数</a:t>
            </a:r>
          </a:p>
        </p:txBody>
      </p:sp>
    </p:spTree>
    <p:extLst>
      <p:ext uri="{BB962C8B-B14F-4D97-AF65-F5344CB8AC3E}">
        <p14:creationId xmlns:p14="http://schemas.microsoft.com/office/powerpoint/2010/main" val="1882581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6136735-1783-4839-A6F7-1C1751F86B10}"/>
              </a:ext>
            </a:extLst>
          </p:cNvPr>
          <p:cNvSpPr txBox="1"/>
          <p:nvPr/>
        </p:nvSpPr>
        <p:spPr>
          <a:xfrm>
            <a:off x="1547569" y="1488030"/>
            <a:ext cx="5890179" cy="175432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5400" dirty="0"/>
              <a:t>同一种问题启发函数可能有多种选择</a:t>
            </a:r>
          </a:p>
        </p:txBody>
      </p:sp>
    </p:spTree>
    <p:extLst>
      <p:ext uri="{BB962C8B-B14F-4D97-AF65-F5344CB8AC3E}">
        <p14:creationId xmlns:p14="http://schemas.microsoft.com/office/powerpoint/2010/main" val="2955238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FFCD1BF-5BB9-4CC0-A752-525B4AB579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4"/>
          <a:stretch/>
        </p:blipFill>
        <p:spPr>
          <a:xfrm>
            <a:off x="225432" y="465213"/>
            <a:ext cx="8693136" cy="381455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DB20243-AB75-4938-A765-9E8EE281F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682" y="1194721"/>
            <a:ext cx="1958510" cy="11126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447CA9B-A54B-46EE-A8D3-300D00608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087" y="2534737"/>
            <a:ext cx="2004234" cy="120406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1AA18A0-D4B2-40E6-AC8A-24E4970A833E}"/>
              </a:ext>
            </a:extLst>
          </p:cNvPr>
          <p:cNvSpPr txBox="1"/>
          <p:nvPr/>
        </p:nvSpPr>
        <p:spPr>
          <a:xfrm>
            <a:off x="4695682" y="1146514"/>
            <a:ext cx="2075639" cy="25440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B528A6F-06FE-4036-AD18-9772D0899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53" y="5663279"/>
            <a:ext cx="7302443" cy="43119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CDB5082-7C4E-439A-AAEA-E0E03A121F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954922"/>
            <a:ext cx="9068586" cy="40354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1BE5663-871A-41D8-B0FD-6262DC8821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081" y="4279769"/>
            <a:ext cx="2727003" cy="43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81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429669" y="621239"/>
            <a:ext cx="7928207" cy="482600"/>
          </a:xfrm>
          <a:prstGeom prst="rect">
            <a:avLst/>
          </a:prstGeom>
        </p:spPr>
        <p:txBody>
          <a:bodyPr wrap="square" lIns="68577" tIns="34289" rIns="68577" bIns="34289">
            <a:spAutoFit/>
          </a:bodyPr>
          <a:lstStyle/>
          <a:p>
            <a:r>
              <a:rPr lang="zh-CN" altLang="en-US" sz="2700" b="1" dirty="0">
                <a:latin typeface="+mj-ea"/>
                <a:ea typeface="+mj-ea"/>
              </a:rPr>
              <a:t>启发式搜索方法</a:t>
            </a:r>
            <a:endParaRPr lang="en-US" altLang="zh-CN" sz="2700" b="1" dirty="0">
              <a:latin typeface="+mj-ea"/>
              <a:ea typeface="+mj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z="750" smtClean="0"/>
              <a:t>17</a:t>
            </a:fld>
            <a:endParaRPr lang="zh-CN" altLang="en-US" sz="750"/>
          </a:p>
        </p:txBody>
      </p:sp>
      <p:sp>
        <p:nvSpPr>
          <p:cNvPr id="3" name="矩形 2"/>
          <p:cNvSpPr/>
          <p:nvPr/>
        </p:nvSpPr>
        <p:spPr>
          <a:xfrm>
            <a:off x="896758" y="2043298"/>
            <a:ext cx="7349987" cy="2968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 dirty="0"/>
              <a:t>        如果能够找到一种方法用于排列待扩展节点的顺序，即选择</a:t>
            </a:r>
            <a:r>
              <a:rPr lang="zh-CN" altLang="en-US" sz="2400" dirty="0">
                <a:solidFill>
                  <a:srgbClr val="FF0000"/>
                </a:solidFill>
              </a:rPr>
              <a:t>最有希望的节点</a:t>
            </a:r>
            <a:r>
              <a:rPr lang="zh-CN" altLang="en-US" sz="2400" dirty="0"/>
              <a:t>加以扩展，那么，搜索效率将会大大提高。启发式搜索就是基于这种想法</a:t>
            </a:r>
            <a:r>
              <a:rPr lang="en-US" altLang="zh-CN" sz="2400" dirty="0"/>
              <a:t>,</a:t>
            </a:r>
            <a:r>
              <a:rPr lang="zh-CN" altLang="en-US" sz="2400" dirty="0"/>
              <a:t>它是深度优先的改进。搜索时不是任取一个分枝，而是根据一些启发式信息，选择最佳一个分枝或几个分枝往下搜索。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z="750" smtClean="0"/>
              <a:t>18</a:t>
            </a:fld>
            <a:endParaRPr lang="zh-CN" altLang="en-US" sz="750"/>
          </a:p>
        </p:txBody>
      </p:sp>
      <p:sp>
        <p:nvSpPr>
          <p:cNvPr id="3" name="矩形 2"/>
          <p:cNvSpPr/>
          <p:nvPr/>
        </p:nvSpPr>
        <p:spPr>
          <a:xfrm>
            <a:off x="254262" y="579437"/>
            <a:ext cx="7980680" cy="5699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400" b="1" dirty="0">
                <a:solidFill>
                  <a:srgbClr val="3333FF"/>
                </a:solidFill>
                <a:latin typeface="+mj-ea"/>
                <a:ea typeface="+mj-ea"/>
              </a:rPr>
              <a:t>启发式函数的表示方法</a:t>
            </a:r>
          </a:p>
          <a:p>
            <a:pPr algn="just">
              <a:lnSpc>
                <a:spcPct val="140000"/>
              </a:lnSpc>
              <a:spcBef>
                <a:spcPct val="35000"/>
              </a:spcBef>
            </a:pPr>
            <a:r>
              <a:rPr lang="zh-CN" altLang="en-US" sz="2400" dirty="0">
                <a:solidFill>
                  <a:srgbClr val="3333FF"/>
                </a:solidFill>
                <a:sym typeface="+mn-ea"/>
              </a:rPr>
              <a:t>表示为估计函数</a:t>
            </a:r>
            <a:endParaRPr lang="zh-CN" altLang="en-US" sz="2400" b="1" dirty="0">
              <a:solidFill>
                <a:srgbClr val="3333FF"/>
              </a:solidFill>
            </a:endParaRPr>
          </a:p>
          <a:p>
            <a:pPr algn="just">
              <a:lnSpc>
                <a:spcPct val="130000"/>
              </a:lnSpc>
              <a:spcBef>
                <a:spcPct val="35000"/>
              </a:spcBef>
            </a:pPr>
            <a:r>
              <a:rPr lang="zh-CN" altLang="en-US" sz="2400" dirty="0">
                <a:sym typeface="+mn-ea"/>
              </a:rPr>
              <a:t>      确定一个启发式函数</a:t>
            </a:r>
            <a:r>
              <a:rPr lang="en-US" altLang="zh-CN" sz="2400" dirty="0">
                <a:sym typeface="+mn-ea"/>
              </a:rPr>
              <a:t>f(</a:t>
            </a:r>
            <a:r>
              <a:rPr lang="en-US" altLang="zh-CN" sz="2400" i="1" dirty="0">
                <a:sym typeface="+mn-ea"/>
              </a:rPr>
              <a:t>n</a:t>
            </a:r>
            <a:r>
              <a:rPr lang="en-US" altLang="zh-CN" sz="2400" dirty="0">
                <a:sym typeface="+mn-ea"/>
              </a:rPr>
              <a:t>), </a:t>
            </a:r>
            <a:r>
              <a:rPr lang="en-US" altLang="zh-CN" sz="2400" i="1" dirty="0">
                <a:sym typeface="+mn-ea"/>
              </a:rPr>
              <a:t>n</a:t>
            </a:r>
            <a:r>
              <a:rPr lang="en-US" altLang="zh-CN" sz="2400" dirty="0">
                <a:sym typeface="+mn-ea"/>
              </a:rPr>
              <a:t> </a:t>
            </a:r>
            <a:r>
              <a:rPr lang="zh-CN" altLang="en-US" sz="2400" dirty="0">
                <a:sym typeface="+mn-ea"/>
              </a:rPr>
              <a:t>为被搜索的节点</a:t>
            </a:r>
            <a:r>
              <a:rPr lang="en-US" altLang="zh-CN" sz="2400" dirty="0">
                <a:sym typeface="+mn-ea"/>
              </a:rPr>
              <a:t>,</a:t>
            </a:r>
            <a:r>
              <a:rPr lang="zh-CN" altLang="en-US" sz="2400" dirty="0">
                <a:sym typeface="+mn-ea"/>
              </a:rPr>
              <a:t>它把问题状态的描述映射成问题解决的程度，通常这种程度用数值来表示，就是启发式函数的值。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这个值的大小用来决定最佳搜索路径</a:t>
            </a:r>
            <a:r>
              <a:rPr lang="zh-CN" altLang="en-US" sz="2400" dirty="0">
                <a:sym typeface="+mn-ea"/>
              </a:rPr>
              <a:t>。</a:t>
            </a:r>
            <a:endParaRPr lang="zh-CN" altLang="en-US" sz="2400" dirty="0"/>
          </a:p>
          <a:p>
            <a:pPr marL="457200" indent="-457200">
              <a:lnSpc>
                <a:spcPct val="130000"/>
              </a:lnSpc>
              <a:spcBef>
                <a:spcPct val="25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/>
              <a:t>启发式函数是一种映射函数，它把对问题状态的描述映射成一种希望的程度。</a:t>
            </a:r>
          </a:p>
          <a:p>
            <a:pPr marL="457200" indent="-457200" algn="just">
              <a:lnSpc>
                <a:spcPct val="130000"/>
              </a:lnSpc>
              <a:spcBef>
                <a:spcPct val="25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/>
              <a:t>启发式函数设计得好，对有效引导搜索过程有着重要的作用。非常简单的启发式函数搜索路径能够作出非常令人满意的估计。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z="750" smtClean="0"/>
              <a:t>19</a:t>
            </a:fld>
            <a:endParaRPr lang="zh-CN" altLang="en-US" sz="750"/>
          </a:p>
        </p:txBody>
      </p:sp>
      <p:sp>
        <p:nvSpPr>
          <p:cNvPr id="3" name="矩形 2"/>
          <p:cNvSpPr/>
          <p:nvPr/>
        </p:nvSpPr>
        <p:spPr>
          <a:xfrm>
            <a:off x="494085" y="852673"/>
            <a:ext cx="7603435" cy="3913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dirty="0">
                <a:solidFill>
                  <a:srgbClr val="3333FF"/>
                </a:solidFill>
                <a:latin typeface="+mj-ea"/>
                <a:ea typeface="+mj-ea"/>
              </a:rPr>
              <a:t>启发式函数能够根据问题的当前状态，确定用于继续求解问题的信息。</a:t>
            </a:r>
            <a:endParaRPr lang="en-US" altLang="zh-CN" sz="2400" b="1" dirty="0">
              <a:solidFill>
                <a:srgbClr val="3333FF"/>
              </a:solidFill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endParaRPr lang="zh-CN" altLang="en-US" sz="2400" b="1" dirty="0">
              <a:solidFill>
                <a:srgbClr val="3333FF"/>
              </a:solidFill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/>
              <a:t>      其基本思想是：对新产生的所有子结点计算估价函数并加入到</a:t>
            </a:r>
            <a:r>
              <a:rPr lang="en-US" altLang="zh-CN" sz="2400" dirty="0"/>
              <a:t>open</a:t>
            </a:r>
            <a:r>
              <a:rPr lang="zh-CN" altLang="en-US" sz="2400" dirty="0"/>
              <a:t>表中，然后按</a:t>
            </a:r>
            <a:r>
              <a:rPr lang="en-US" altLang="zh-CN" sz="2400" dirty="0"/>
              <a:t>f(</a:t>
            </a:r>
            <a:r>
              <a:rPr lang="en-US" altLang="zh-CN" sz="2400" i="1" dirty="0"/>
              <a:t>n</a:t>
            </a:r>
            <a:r>
              <a:rPr lang="en-US" altLang="zh-CN" sz="2400" dirty="0"/>
              <a:t>)</a:t>
            </a:r>
            <a:r>
              <a:rPr lang="zh-CN" altLang="en-US" sz="2400" dirty="0"/>
              <a:t>的值对所有结点进行排序，小的在前，大的在后，这样可以</a:t>
            </a:r>
            <a:r>
              <a:rPr lang="zh-CN" altLang="en-US" sz="2400" dirty="0">
                <a:solidFill>
                  <a:srgbClr val="FF0000"/>
                </a:solidFill>
              </a:rPr>
              <a:t>保证所选的结点是整个</a:t>
            </a:r>
            <a:r>
              <a:rPr lang="en-US" altLang="zh-CN" sz="2400" dirty="0">
                <a:solidFill>
                  <a:srgbClr val="FF0000"/>
                </a:solidFill>
              </a:rPr>
              <a:t>open</a:t>
            </a:r>
            <a:r>
              <a:rPr lang="zh-CN" altLang="en-US" sz="2400" dirty="0">
                <a:solidFill>
                  <a:srgbClr val="FF0000"/>
                </a:solidFill>
              </a:rPr>
              <a:t>表中最优</a:t>
            </a:r>
            <a:r>
              <a:rPr lang="zh-CN" altLang="en-US" sz="2400" dirty="0"/>
              <a:t>的，作为下一次要扩展的结点。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/>
          </p:cNvSpPr>
          <p:nvPr>
            <p:ph idx="1"/>
          </p:nvPr>
        </p:nvSpPr>
        <p:spPr>
          <a:xfrm>
            <a:off x="685800" y="859992"/>
            <a:ext cx="7772400" cy="1944687"/>
          </a:xfrm>
        </p:spPr>
        <p:txBody>
          <a:bodyPr vert="horz" wrap="square" lIns="91440" tIns="45720" rIns="91440" bIns="45720" anchor="t"/>
          <a:lstStyle/>
          <a:p>
            <a:pPr marL="109220" indent="0" eaLnBrk="1" hangingPunct="1">
              <a:buNone/>
            </a:pPr>
            <a:r>
              <a:rPr lang="zh-CN" altLang="en-US" sz="8000" dirty="0">
                <a:ea typeface="黑体" panose="02010609060101010101" pitchFamily="49" charset="-122"/>
              </a:rPr>
              <a:t>人工智能 实验</a:t>
            </a:r>
            <a:r>
              <a:rPr lang="en-US" altLang="zh-CN" sz="8000" dirty="0">
                <a:ea typeface="黑体" panose="02010609060101010101" pitchFamily="49" charset="-122"/>
              </a:rPr>
              <a:t>3</a:t>
            </a:r>
          </a:p>
          <a:p>
            <a:pPr marL="109220" indent="0" eaLnBrk="1" hangingPunct="1">
              <a:buNone/>
            </a:pPr>
            <a:endParaRPr lang="en-US" altLang="zh-CN" dirty="0">
              <a:ea typeface="黑体" panose="02010609060101010101" pitchFamily="49" charset="-122"/>
            </a:endParaRPr>
          </a:p>
          <a:p>
            <a:pPr marL="109220" indent="0" algn="ctr" eaLnBrk="1" hangingPunct="1">
              <a:buNone/>
            </a:pPr>
            <a:endParaRPr lang="en-US" altLang="zh-CN" sz="3600" dirty="0"/>
          </a:p>
          <a:p>
            <a:pPr marL="109220" indent="0" algn="ctr" eaLnBrk="1" hangingPunct="1">
              <a:buNone/>
            </a:pPr>
            <a:r>
              <a:rPr lang="zh-CN" altLang="en-US" sz="3600" dirty="0"/>
              <a:t>启发式搜索 </a:t>
            </a:r>
            <a:r>
              <a:rPr lang="en-US" altLang="zh-CN" sz="3600" dirty="0"/>
              <a:t>A-star</a:t>
            </a:r>
            <a:r>
              <a:rPr lang="zh-CN" altLang="en-US" sz="3600" dirty="0"/>
              <a:t> 解决</a:t>
            </a:r>
            <a:r>
              <a:rPr lang="zh-CN" altLang="en-US" sz="3600" dirty="0">
                <a:highlight>
                  <a:srgbClr val="FFFF00"/>
                </a:highlight>
              </a:rPr>
              <a:t>八数码</a:t>
            </a:r>
            <a:r>
              <a:rPr lang="zh-CN" altLang="en-US" sz="3600" dirty="0"/>
              <a:t>问题</a:t>
            </a:r>
            <a:endParaRPr lang="zh-CN" altLang="en-US" sz="3600" dirty="0">
              <a:ea typeface="黑体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1655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83"/>
            <a:ext cx="9144000" cy="680743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9144000" cy="6819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87" y="1028573"/>
            <a:ext cx="6552811" cy="40138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028573"/>
            <a:ext cx="4269554" cy="88814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58"/>
            <a:ext cx="9144000" cy="683188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86"/>
            <a:ext cx="9144000" cy="680402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865"/>
            <a:ext cx="9222105" cy="6795135"/>
          </a:xfrm>
          <a:prstGeom prst="rect">
            <a:avLst/>
          </a:prstGeom>
        </p:spPr>
      </p:pic>
      <p:sp>
        <p:nvSpPr>
          <p:cNvPr id="2" name="右箭头 1"/>
          <p:cNvSpPr/>
          <p:nvPr/>
        </p:nvSpPr>
        <p:spPr>
          <a:xfrm rot="1680000">
            <a:off x="0" y="2316480"/>
            <a:ext cx="467360" cy="309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右箭头 2"/>
          <p:cNvSpPr/>
          <p:nvPr/>
        </p:nvSpPr>
        <p:spPr>
          <a:xfrm>
            <a:off x="5199380" y="5496560"/>
            <a:ext cx="521970" cy="3194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0FB0924-2C36-4056-86DD-FFF03164456D}"/>
              </a:ext>
            </a:extLst>
          </p:cNvPr>
          <p:cNvSpPr txBox="1"/>
          <p:nvPr/>
        </p:nvSpPr>
        <p:spPr>
          <a:xfrm>
            <a:off x="4445236" y="133711"/>
            <a:ext cx="47768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g(x)</a:t>
            </a:r>
            <a:r>
              <a:rPr lang="zh-CN" altLang="en-US" sz="40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定义为出发地</a:t>
            </a:r>
            <a:r>
              <a:rPr lang="en-US" altLang="zh-CN" sz="40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Arad</a:t>
            </a:r>
            <a:r>
              <a:rPr lang="zh-CN" altLang="en-US" sz="40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到</a:t>
            </a:r>
            <a:r>
              <a:rPr lang="en-US" altLang="zh-CN" sz="40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x</a:t>
            </a:r>
            <a:r>
              <a:rPr lang="zh-CN" altLang="en-US" sz="40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城市的交通路线长度</a:t>
            </a:r>
            <a:endParaRPr lang="en-US" altLang="zh-CN" sz="4000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01691D4-B2F0-4F60-B859-CECB7D2FE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8499"/>
            <a:ext cx="5257920" cy="519287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F136B23-DAE6-4F38-8235-DE886234FADB}"/>
              </a:ext>
            </a:extLst>
          </p:cNvPr>
          <p:cNvSpPr txBox="1"/>
          <p:nvPr/>
        </p:nvSpPr>
        <p:spPr>
          <a:xfrm>
            <a:off x="5373277" y="1237500"/>
            <a:ext cx="301657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各个城市到目标地</a:t>
            </a:r>
            <a:r>
              <a:rPr lang="en-US" altLang="zh-CN" sz="40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Bucharest</a:t>
            </a:r>
            <a:r>
              <a:rPr lang="zh-CN" altLang="en-US" sz="40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的直线距离</a:t>
            </a:r>
            <a:endParaRPr lang="en-US" altLang="zh-CN" sz="4000" dirty="0">
              <a:solidFill>
                <a:srgbClr val="FF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4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sz="4000" dirty="0">
                <a:latin typeface="等线" panose="02010600030101010101" pitchFamily="2" charset="-122"/>
                <a:ea typeface="等线" panose="02010600030101010101" pitchFamily="2" charset="-122"/>
              </a:rPr>
              <a:t>h(x)</a:t>
            </a:r>
            <a:r>
              <a:rPr lang="zh-CN" altLang="en-US" sz="4000" dirty="0">
                <a:latin typeface="等线" panose="02010600030101010101" pitchFamily="2" charset="-122"/>
                <a:ea typeface="等线" panose="02010600030101010101" pitchFamily="2" charset="-122"/>
              </a:rPr>
              <a:t>满足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D9FE64D-C668-4E53-9220-4B7A0FEA2BC5}"/>
              </a:ext>
            </a:extLst>
          </p:cNvPr>
          <p:cNvSpPr/>
          <p:nvPr/>
        </p:nvSpPr>
        <p:spPr>
          <a:xfrm>
            <a:off x="457213" y="281961"/>
            <a:ext cx="572464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dirty="0">
                <a:latin typeface="黑体" panose="02010609060101010101" pitchFamily="49" charset="-122"/>
                <a:ea typeface="黑体" panose="02010609060101010101" pitchFamily="49" charset="-122"/>
              </a:rPr>
              <a:t>定义启发式函数</a:t>
            </a:r>
            <a:r>
              <a:rPr lang="en-US" altLang="zh-CN" sz="4800" dirty="0">
                <a:latin typeface="黑体" panose="02010609060101010101" pitchFamily="49" charset="-122"/>
                <a:ea typeface="黑体" panose="02010609060101010101" pitchFamily="49" charset="-122"/>
              </a:rPr>
              <a:t>h(x)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2F8ED13-6D3B-47B1-834D-BD7890ADC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920" y="5108693"/>
            <a:ext cx="3650410" cy="59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12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21"/>
            <a:ext cx="9144000" cy="682835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76"/>
            <a:ext cx="9144000" cy="681084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4"/>
            <a:ext cx="9144000" cy="685625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85"/>
            <a:ext cx="9144000" cy="681262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429669" y="621239"/>
            <a:ext cx="7928207" cy="746356"/>
          </a:xfrm>
          <a:prstGeom prst="rect">
            <a:avLst/>
          </a:prstGeom>
        </p:spPr>
        <p:txBody>
          <a:bodyPr wrap="square" lIns="68577" tIns="34289" rIns="68577" bIns="34289">
            <a:spAutoFit/>
          </a:bodyPr>
          <a:lstStyle/>
          <a:p>
            <a:r>
              <a:rPr lang="zh-CN" altLang="en-US" sz="4400" b="1" dirty="0">
                <a:latin typeface="+mj-ea"/>
                <a:ea typeface="+mj-ea"/>
              </a:rPr>
              <a:t>迷宫</a:t>
            </a:r>
            <a:endParaRPr lang="en-US" altLang="zh-CN" sz="4400" b="1" dirty="0">
              <a:latin typeface="+mj-ea"/>
              <a:ea typeface="+mj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z="750" smtClean="0"/>
              <a:t>3</a:t>
            </a:fld>
            <a:endParaRPr lang="zh-CN" altLang="en-US" sz="750"/>
          </a:p>
        </p:txBody>
      </p:sp>
      <p:sp>
        <p:nvSpPr>
          <p:cNvPr id="3" name="矩形 2"/>
          <p:cNvSpPr/>
          <p:nvPr/>
        </p:nvSpPr>
        <p:spPr>
          <a:xfrm>
            <a:off x="1094720" y="2495785"/>
            <a:ext cx="7349987" cy="846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4000" dirty="0"/>
              <a:t>       演示 </a:t>
            </a:r>
            <a:r>
              <a:rPr lang="en-US" altLang="zh-CN" sz="4000" dirty="0"/>
              <a:t>8-puzzle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8583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71"/>
            <a:ext cx="9144000" cy="680045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58"/>
            <a:ext cx="9144000" cy="679348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288064" y="519639"/>
            <a:ext cx="7928207" cy="746356"/>
          </a:xfrm>
          <a:prstGeom prst="rect">
            <a:avLst/>
          </a:prstGeom>
        </p:spPr>
        <p:txBody>
          <a:bodyPr wrap="square" lIns="68577" tIns="34289" rIns="68577" bIns="34289">
            <a:spAutoFit/>
          </a:bodyPr>
          <a:lstStyle/>
          <a:p>
            <a:pPr algn="just"/>
            <a:r>
              <a:rPr lang="en-US" altLang="zh-CN" sz="4400" b="1" dirty="0">
                <a:latin typeface="黑体" panose="02010609060101010101" pitchFamily="49" charset="-122"/>
                <a:ea typeface="黑体" panose="02010609060101010101" pitchFamily="49" charset="-122"/>
              </a:rPr>
              <a:t>A*</a:t>
            </a:r>
            <a:r>
              <a:rPr lang="zh-CN" altLang="en-US" sz="4400" b="1" dirty="0">
                <a:latin typeface="黑体" panose="02010609060101010101" pitchFamily="49" charset="-122"/>
                <a:ea typeface="黑体" panose="02010609060101010101" pitchFamily="49" charset="-122"/>
              </a:rPr>
              <a:t>算法的性质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z="750" smtClean="0"/>
              <a:t>32</a:t>
            </a:fld>
            <a:endParaRPr lang="zh-CN" altLang="en-US" sz="750"/>
          </a:p>
        </p:txBody>
      </p:sp>
      <p:sp>
        <p:nvSpPr>
          <p:cNvPr id="3" name="矩形 2"/>
          <p:cNvSpPr/>
          <p:nvPr/>
        </p:nvSpPr>
        <p:spPr>
          <a:xfrm>
            <a:off x="269936" y="1595003"/>
            <a:ext cx="7946335" cy="3194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1800"/>
              </a:spcBef>
            </a:pPr>
            <a:r>
              <a:rPr lang="en-US" altLang="zh-CN" sz="3200" dirty="0"/>
              <a:t>A*</a:t>
            </a:r>
            <a:r>
              <a:rPr lang="zh-CN" altLang="en-US" sz="3200" dirty="0"/>
              <a:t>算法特有的性质：</a:t>
            </a:r>
            <a:endParaRPr lang="en-US" altLang="zh-CN" sz="3200" dirty="0"/>
          </a:p>
          <a:p>
            <a:pPr marL="457200" indent="-457200" algn="just">
              <a:lnSpc>
                <a:spcPct val="15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CN" altLang="en-US" sz="3200" dirty="0"/>
              <a:t>如果问题有解，即</a:t>
            </a:r>
            <a:r>
              <a:rPr lang="en-US" altLang="zh-CN" sz="3200" i="1" dirty="0"/>
              <a:t>S</a:t>
            </a:r>
            <a:r>
              <a:rPr lang="en-US" altLang="zh-CN" sz="3200" baseline="-30000" dirty="0"/>
              <a:t>0</a:t>
            </a:r>
            <a:r>
              <a:rPr lang="en-US" altLang="zh-CN" sz="3200" dirty="0"/>
              <a:t>→</a:t>
            </a:r>
            <a:r>
              <a:rPr lang="en-US" altLang="zh-CN" sz="3200" i="1" dirty="0"/>
              <a:t>S</a:t>
            </a:r>
            <a:r>
              <a:rPr lang="en-US" altLang="zh-CN" sz="3200" baseline="-25000" dirty="0"/>
              <a:t>g</a:t>
            </a:r>
            <a:r>
              <a:rPr lang="zh-CN" altLang="en-US" sz="3200" dirty="0"/>
              <a:t>存在一条路径，</a:t>
            </a:r>
            <a:r>
              <a:rPr lang="en-US" altLang="zh-CN" sz="3200" dirty="0"/>
              <a:t>A</a:t>
            </a:r>
            <a:r>
              <a:rPr lang="en-US" altLang="zh-CN" sz="3200" baseline="30000" dirty="0"/>
              <a:t>*</a:t>
            </a:r>
            <a:r>
              <a:rPr lang="zh-CN" altLang="en-US" sz="3200" dirty="0"/>
              <a:t>算法一定能找到最优解。这一性质称为</a:t>
            </a:r>
            <a:r>
              <a:rPr lang="zh-CN" altLang="en-US" sz="3200" b="1" dirty="0">
                <a:solidFill>
                  <a:srgbClr val="FF0000"/>
                </a:solidFill>
                <a:ea typeface="黑体" panose="02010609060101010101" pitchFamily="49" charset="-122"/>
              </a:rPr>
              <a:t>可采纳性</a:t>
            </a:r>
            <a:r>
              <a:rPr lang="en-US" altLang="zh-CN" sz="3200" dirty="0"/>
              <a:t>(admissibility</a:t>
            </a:r>
            <a:r>
              <a:rPr lang="zh-CN" altLang="en-US" sz="3200" dirty="0"/>
              <a:t>）。</a:t>
            </a:r>
            <a:endParaRPr lang="en-US" altLang="zh-CN"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76"/>
            <a:ext cx="9144000" cy="681084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75872B5-BECF-45C8-B631-4EE5918D5722}"/>
              </a:ext>
            </a:extLst>
          </p:cNvPr>
          <p:cNvSpPr txBox="1"/>
          <p:nvPr/>
        </p:nvSpPr>
        <p:spPr>
          <a:xfrm>
            <a:off x="2318994" y="2422689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即搜索树的深度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78"/>
            <a:ext cx="9144000" cy="680224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C89931A-ABF4-4DCC-9B18-64DBAEA2CC45}"/>
              </a:ext>
            </a:extLst>
          </p:cNvPr>
          <p:cNvSpPr txBox="1"/>
          <p:nvPr/>
        </p:nvSpPr>
        <p:spPr>
          <a:xfrm>
            <a:off x="2318994" y="2422689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即搜索树的深度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93CFDE15-E738-4FE2-B9BC-0655A2289C34}"/>
              </a:ext>
            </a:extLst>
          </p:cNvPr>
          <p:cNvSpPr/>
          <p:nvPr/>
        </p:nvSpPr>
        <p:spPr>
          <a:xfrm>
            <a:off x="80126" y="2078887"/>
            <a:ext cx="870565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/>
              <a:t>以前采用的估计函数为: </a:t>
            </a:r>
            <a:endParaRPr lang="en-US" altLang="zh-CN" sz="3600" dirty="0"/>
          </a:p>
          <a:p>
            <a:r>
              <a:rPr lang="zh-CN" altLang="en-US" sz="3600" dirty="0"/>
              <a:t>f等于放错位置数字的个数。</a:t>
            </a:r>
            <a:endParaRPr lang="en-US" altLang="zh-CN" sz="3600" dirty="0"/>
          </a:p>
          <a:p>
            <a:r>
              <a:rPr lang="zh-CN" altLang="en-US" sz="3600" dirty="0"/>
              <a:t>现在采用f(n)=d(n)+w(n),其中d(n)为</a:t>
            </a:r>
            <a:r>
              <a:rPr lang="zh-CN" altLang="en-US" sz="3600" dirty="0">
                <a:solidFill>
                  <a:srgbClr val="FF0000"/>
                </a:solidFill>
              </a:rPr>
              <a:t>搜索树的深度</a:t>
            </a:r>
            <a:r>
              <a:rPr lang="zh-CN" altLang="en-US" sz="3600" dirty="0"/>
              <a:t>,w(n)为</a:t>
            </a:r>
            <a:r>
              <a:rPr lang="zh-CN" altLang="en-US" sz="3600" dirty="0">
                <a:solidFill>
                  <a:srgbClr val="FF0000"/>
                </a:solidFill>
              </a:rPr>
              <a:t>放错位置的数字的个数</a:t>
            </a:r>
            <a:r>
              <a:rPr lang="zh-CN" altLang="en-US" sz="3600" dirty="0"/>
              <a:t>。这里g(n)=d(n) ,h(n)</a:t>
            </a:r>
            <a:r>
              <a:rPr lang="en-US" altLang="zh-CN" sz="3600" dirty="0"/>
              <a:t>=</a:t>
            </a:r>
            <a:r>
              <a:rPr lang="zh-CN" altLang="en-US" sz="3600" dirty="0"/>
              <a:t>w(n),并且</a:t>
            </a:r>
            <a:r>
              <a:rPr lang="zh-CN" altLang="en-US" sz="3600" dirty="0">
                <a:highlight>
                  <a:srgbClr val="FFFF00"/>
                </a:highlight>
              </a:rPr>
              <a:t>w(n)≤h </a:t>
            </a:r>
            <a:r>
              <a:rPr lang="en-US" altLang="zh-CN" sz="3600" dirty="0">
                <a:highlight>
                  <a:srgbClr val="FFFF00"/>
                </a:highlight>
              </a:rPr>
              <a:t>*</a:t>
            </a:r>
            <a:r>
              <a:rPr lang="zh-CN" altLang="en-US" sz="3600" dirty="0">
                <a:highlight>
                  <a:srgbClr val="FFFF00"/>
                </a:highlight>
              </a:rPr>
              <a:t>(n)</a:t>
            </a:r>
            <a:r>
              <a:rPr lang="en-US" altLang="zh-CN" sz="3600" dirty="0"/>
              <a:t>.</a:t>
            </a:r>
          </a:p>
          <a:p>
            <a:r>
              <a:rPr lang="zh-CN" altLang="en-US" sz="3600" dirty="0"/>
              <a:t>因为w(n)只估计放错位置的数字的个数,还远未考虑从放错位置到正确位置要移动的困难程度。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69D5C5-CD19-49CE-A8DD-28B4CF32F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67" y="160220"/>
            <a:ext cx="6500423" cy="172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58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49"/>
            <a:ext cx="9144000" cy="678110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61"/>
            <a:ext cx="9144000" cy="679687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83"/>
            <a:ext cx="9144000" cy="680743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83"/>
            <a:ext cx="9144000" cy="681783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F4DE53F8-61A6-4CBD-80D6-82F05C377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335316"/>
              </p:ext>
            </p:extLst>
          </p:nvPr>
        </p:nvGraphicFramePr>
        <p:xfrm>
          <a:off x="1599415" y="2323708"/>
          <a:ext cx="2160000" cy="216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41030894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31760942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147714511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3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kumimoji="0" lang="zh-CN" altLang="en-US" sz="3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3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kumimoji="0" lang="zh-CN" altLang="en-US" sz="3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3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endParaRPr kumimoji="0" lang="zh-CN" altLang="en-US" sz="3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69844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3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en-US" sz="3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3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kumimoji="0" lang="zh-CN" altLang="en-US" sz="3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3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kumimoji="0" lang="zh-CN" altLang="en-US" sz="3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8683133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3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</a:t>
                      </a:r>
                      <a:endParaRPr kumimoji="0" lang="zh-CN" altLang="en-US" sz="3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endParaRPr kumimoji="0" lang="zh-CN" altLang="en-US" sz="3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altLang="zh-CN" sz="3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  <a:endParaRPr kumimoji="0" lang="zh-CN" altLang="en-US" sz="3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7357673"/>
                  </a:ext>
                </a:extLst>
              </a:tr>
            </a:tbl>
          </a:graphicData>
        </a:graphic>
      </p:graphicFrame>
      <p:graphicFrame>
        <p:nvGraphicFramePr>
          <p:cNvPr id="6" name="表格 4">
            <a:extLst>
              <a:ext uri="{FF2B5EF4-FFF2-40B4-BE49-F238E27FC236}">
                <a16:creationId xmlns:a16="http://schemas.microsoft.com/office/drawing/2014/main" id="{CB0CA7BA-06BE-4F13-98B5-E33909B1A4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019049"/>
              </p:ext>
            </p:extLst>
          </p:nvPr>
        </p:nvGraphicFramePr>
        <p:xfrm>
          <a:off x="5522537" y="2307211"/>
          <a:ext cx="2160000" cy="216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41030894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31760942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147714511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69844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8683133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7357673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21AEAD5A-25A3-4432-A04D-472AA1DB8077}"/>
              </a:ext>
            </a:extLst>
          </p:cNvPr>
          <p:cNvSpPr txBox="1"/>
          <p:nvPr/>
        </p:nvSpPr>
        <p:spPr>
          <a:xfrm>
            <a:off x="1671942" y="1722436"/>
            <a:ext cx="61350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+mj-ea"/>
                <a:ea typeface="+mj-ea"/>
              </a:rPr>
              <a:t>初始状态            目标状态</a:t>
            </a:r>
          </a:p>
        </p:txBody>
      </p:sp>
    </p:spTree>
    <p:extLst>
      <p:ext uri="{BB962C8B-B14F-4D97-AF65-F5344CB8AC3E}">
        <p14:creationId xmlns:p14="http://schemas.microsoft.com/office/powerpoint/2010/main" val="1545519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76"/>
            <a:ext cx="9144000" cy="681084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83"/>
            <a:ext cx="9144000" cy="681783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86"/>
            <a:ext cx="9144000" cy="683702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95"/>
            <a:ext cx="9144000" cy="6819609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68"/>
            <a:ext cx="9144000" cy="6797063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116"/>
            <a:ext cx="9144000" cy="676376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233"/>
            <a:ext cx="9144000" cy="6779533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55"/>
            <a:ext cx="9144000" cy="679168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14"/>
            <a:ext cx="9144000" cy="6777972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8F8D02-9041-4C59-BC62-13DE0E5C6713}" type="slidenum">
              <a:rPr kumimoji="0" lang="zh-CN" altLang="en-US" sz="75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CN" altLang="en-US" sz="75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A4CF53-2E55-41BF-A601-071AA1EB9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70437"/>
            <a:ext cx="8590175" cy="6162977"/>
          </a:xfrm>
        </p:spPr>
        <p:txBody>
          <a:bodyPr vert="horz" wrap="square" lIns="91440" tIns="45720" rIns="91440" bIns="45720" anchor="t"/>
          <a:lstStyle/>
          <a:p>
            <a:pPr marL="109220" indent="0" algn="ctr" eaLnBrk="1" hangingPunct="1">
              <a:buNone/>
            </a:pPr>
            <a:r>
              <a:rPr lang="zh-CN" altLang="en-US" sz="3600" dirty="0">
                <a:latin typeface="等线" panose="02010600030101010101" pitchFamily="2" charset="-122"/>
                <a:ea typeface="等线" panose="02010600030101010101" pitchFamily="2" charset="-122"/>
              </a:rPr>
              <a:t>设</a:t>
            </a:r>
            <a:r>
              <a:rPr lang="en-US" altLang="zh-CN" sz="3600" dirty="0">
                <a:latin typeface="等线" panose="02010600030101010101" pitchFamily="2" charset="-122"/>
                <a:ea typeface="等线" panose="02010600030101010101" pitchFamily="2" charset="-122"/>
              </a:rPr>
              <a:t>S</a:t>
            </a:r>
            <a:r>
              <a:rPr lang="en-US" altLang="zh-CN" sz="3600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0</a:t>
            </a:r>
            <a:r>
              <a:rPr lang="zh-CN" altLang="en-US" sz="3600" dirty="0">
                <a:latin typeface="等线" panose="02010600030101010101" pitchFamily="2" charset="-122"/>
                <a:ea typeface="等线" panose="02010600030101010101" pitchFamily="2" charset="-122"/>
              </a:rPr>
              <a:t>为初始状态，</a:t>
            </a:r>
            <a:r>
              <a:rPr lang="en-US" altLang="zh-CN" sz="3600" dirty="0">
                <a:latin typeface="等线" panose="02010600030101010101" pitchFamily="2" charset="-122"/>
                <a:ea typeface="等线" panose="02010600030101010101" pitchFamily="2" charset="-122"/>
              </a:rPr>
              <a:t>S</a:t>
            </a:r>
            <a:r>
              <a:rPr lang="en-US" altLang="zh-CN" sz="3600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g</a:t>
            </a:r>
            <a:r>
              <a:rPr lang="zh-CN" altLang="en-US" sz="3600" dirty="0">
                <a:latin typeface="等线" panose="02010600030101010101" pitchFamily="2" charset="-122"/>
                <a:ea typeface="等线" panose="02010600030101010101" pitchFamily="2" charset="-122"/>
              </a:rPr>
              <a:t>为目标状态</a:t>
            </a:r>
            <a:endParaRPr lang="en-US" altLang="zh-CN" sz="3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852170" indent="-742950">
              <a:buFont typeface="+mj-lt"/>
              <a:buAutoNum type="arabicPeriod"/>
            </a:pPr>
            <a:r>
              <a:rPr lang="en-US" altLang="zh-CN" sz="3600" dirty="0">
                <a:latin typeface="等线" panose="02010600030101010101" pitchFamily="2" charset="-122"/>
                <a:ea typeface="等线" panose="02010600030101010101" pitchFamily="2" charset="-122"/>
              </a:rPr>
              <a:t>Open = {S</a:t>
            </a:r>
            <a:r>
              <a:rPr lang="en-US" altLang="zh-CN" sz="3600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0</a:t>
            </a:r>
            <a:r>
              <a:rPr lang="en-US" altLang="zh-CN" sz="3600" dirty="0">
                <a:latin typeface="等线" panose="02010600030101010101" pitchFamily="2" charset="-122"/>
                <a:ea typeface="等线" panose="02010600030101010101" pitchFamily="2" charset="-122"/>
              </a:rPr>
              <a:t>}</a:t>
            </a:r>
          </a:p>
          <a:p>
            <a:pPr marL="852170" indent="-742950">
              <a:buFont typeface="+mj-lt"/>
              <a:buAutoNum type="arabicPeriod"/>
            </a:pPr>
            <a:r>
              <a:rPr lang="en-US" altLang="zh-CN" sz="3600" dirty="0">
                <a:latin typeface="等线" panose="02010600030101010101" pitchFamily="2" charset="-122"/>
                <a:ea typeface="等线" panose="02010600030101010101" pitchFamily="2" charset="-122"/>
              </a:rPr>
              <a:t>Closed= {}</a:t>
            </a:r>
          </a:p>
          <a:p>
            <a:pPr marL="852170" indent="-742950">
              <a:buFont typeface="+mj-lt"/>
              <a:buAutoNum type="arabicPeriod"/>
            </a:pPr>
            <a:r>
              <a:rPr lang="zh-CN" altLang="en-US" sz="3600" dirty="0">
                <a:latin typeface="等线" panose="02010600030101010101" pitchFamily="2" charset="-122"/>
                <a:ea typeface="等线" panose="02010600030101010101" pitchFamily="2" charset="-122"/>
              </a:rPr>
              <a:t>如果</a:t>
            </a:r>
            <a:r>
              <a:rPr lang="en-US" altLang="zh-CN" sz="3600" dirty="0">
                <a:latin typeface="等线" panose="02010600030101010101" pitchFamily="2" charset="-122"/>
                <a:ea typeface="等线" panose="02010600030101010101" pitchFamily="2" charset="-122"/>
              </a:rPr>
              <a:t>Open={}</a:t>
            </a:r>
            <a:r>
              <a:rPr lang="zh-CN" altLang="en-US" sz="3600" dirty="0">
                <a:latin typeface="等线" panose="02010600030101010101" pitchFamily="2" charset="-122"/>
                <a:ea typeface="等线" panose="02010600030101010101" pitchFamily="2" charset="-122"/>
              </a:rPr>
              <a:t>，则失败，退出</a:t>
            </a:r>
            <a:endParaRPr lang="en-US" altLang="zh-CN" sz="3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852170" indent="-742950">
              <a:buFont typeface="+mj-lt"/>
              <a:buAutoNum type="arabicPeriod"/>
            </a:pPr>
            <a:r>
              <a:rPr lang="zh-CN" altLang="en-US" sz="3600" dirty="0">
                <a:latin typeface="等线" panose="02010600030101010101" pitchFamily="2" charset="-122"/>
                <a:ea typeface="等线" panose="02010600030101010101" pitchFamily="2" charset="-122"/>
              </a:rPr>
              <a:t>在</a:t>
            </a:r>
            <a:r>
              <a:rPr lang="en-US" altLang="zh-CN" sz="3600" dirty="0">
                <a:latin typeface="等线" panose="02010600030101010101" pitchFamily="2" charset="-122"/>
                <a:ea typeface="等线" panose="02010600030101010101" pitchFamily="2" charset="-122"/>
              </a:rPr>
              <a:t>Open</a:t>
            </a:r>
            <a:r>
              <a:rPr lang="zh-CN" altLang="en-US" sz="3600" dirty="0">
                <a:latin typeface="等线" panose="02010600030101010101" pitchFamily="2" charset="-122"/>
                <a:ea typeface="等线" panose="02010600030101010101" pitchFamily="2" charset="-122"/>
              </a:rPr>
              <a:t>表上取出</a:t>
            </a:r>
            <a:r>
              <a:rPr lang="en-US" altLang="zh-CN" sz="3600" dirty="0">
                <a:latin typeface="等线" panose="02010600030101010101" pitchFamily="2" charset="-122"/>
                <a:ea typeface="等线" panose="02010600030101010101" pitchFamily="2" charset="-122"/>
              </a:rPr>
              <a:t>f(n)</a:t>
            </a:r>
            <a:r>
              <a:rPr lang="zh-CN" altLang="en-US" sz="3600" dirty="0">
                <a:latin typeface="等线" panose="02010600030101010101" pitchFamily="2" charset="-122"/>
                <a:ea typeface="等线" panose="02010600030101010101" pitchFamily="2" charset="-122"/>
              </a:rPr>
              <a:t>值最小的节点</a:t>
            </a:r>
            <a:r>
              <a:rPr lang="en-US" altLang="zh-CN" sz="3600" dirty="0">
                <a:latin typeface="等线" panose="02010600030101010101" pitchFamily="2" charset="-122"/>
                <a:ea typeface="等线" panose="02010600030101010101" pitchFamily="2" charset="-122"/>
              </a:rPr>
              <a:t>n</a:t>
            </a:r>
          </a:p>
          <a:p>
            <a:pPr marL="852170" indent="-742950">
              <a:buFont typeface="+mj-lt"/>
              <a:buAutoNum type="arabicPeriod"/>
            </a:pPr>
            <a:r>
              <a:rPr lang="zh-CN" altLang="en-US" sz="3600" dirty="0">
                <a:latin typeface="等线" panose="02010600030101010101" pitchFamily="2" charset="-122"/>
                <a:ea typeface="等线" panose="02010600030101010101" pitchFamily="2" charset="-122"/>
              </a:rPr>
              <a:t>如果</a:t>
            </a:r>
            <a:r>
              <a:rPr lang="en-US" altLang="zh-CN" sz="3600" dirty="0">
                <a:latin typeface="等线" panose="02010600030101010101" pitchFamily="2" charset="-122"/>
                <a:ea typeface="等线" panose="02010600030101010101" pitchFamily="2" charset="-122"/>
              </a:rPr>
              <a:t>n = S</a:t>
            </a:r>
            <a:r>
              <a:rPr lang="en-US" altLang="zh-CN" sz="3600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g</a:t>
            </a:r>
            <a:r>
              <a:rPr lang="zh-CN" altLang="en-US" sz="3600" dirty="0">
                <a:latin typeface="等线" panose="02010600030101010101" pitchFamily="2" charset="-122"/>
                <a:ea typeface="等线" panose="02010600030101010101" pitchFamily="2" charset="-122"/>
              </a:rPr>
              <a:t>，则成功，退出</a:t>
            </a:r>
            <a:endParaRPr lang="en-US" altLang="zh-CN" sz="3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852170" indent="-742950">
              <a:buFont typeface="+mj-lt"/>
              <a:buAutoNum type="arabicPeriod"/>
            </a:pPr>
            <a:r>
              <a:rPr lang="zh-CN" altLang="en-US" sz="3600" dirty="0">
                <a:latin typeface="等线" panose="02010600030101010101" pitchFamily="2" charset="-122"/>
                <a:ea typeface="等线" panose="02010600030101010101" pitchFamily="2" charset="-122"/>
              </a:rPr>
              <a:t>否则扩展</a:t>
            </a:r>
            <a:r>
              <a:rPr lang="en-US" altLang="zh-CN" sz="3600" dirty="0">
                <a:latin typeface="等线" panose="02010600030101010101" pitchFamily="2" charset="-122"/>
                <a:ea typeface="等线" panose="02010600030101010101" pitchFamily="2" charset="-122"/>
              </a:rPr>
              <a:t>n</a:t>
            </a:r>
            <a:r>
              <a:rPr lang="zh-CN" altLang="en-US" sz="3600" dirty="0">
                <a:latin typeface="等线" panose="02010600030101010101" pitchFamily="2" charset="-122"/>
                <a:ea typeface="等线" panose="02010600030101010101" pitchFamily="2" charset="-122"/>
              </a:rPr>
              <a:t>，产生</a:t>
            </a:r>
            <a:r>
              <a:rPr lang="en-US" altLang="zh-CN" sz="3600" dirty="0">
                <a:latin typeface="等线" panose="02010600030101010101" pitchFamily="2" charset="-122"/>
                <a:ea typeface="等线" panose="02010600030101010101" pitchFamily="2" charset="-122"/>
              </a:rPr>
              <a:t>n</a:t>
            </a:r>
            <a:r>
              <a:rPr lang="zh-CN" altLang="en-US" sz="3600" dirty="0">
                <a:latin typeface="等线" panose="02010600030101010101" pitchFamily="2" charset="-122"/>
                <a:ea typeface="等线" panose="02010600030101010101" pitchFamily="2" charset="-122"/>
              </a:rPr>
              <a:t>的所有不包括</a:t>
            </a:r>
            <a:r>
              <a:rPr lang="en-US" altLang="zh-CN" sz="3600" dirty="0">
                <a:latin typeface="等线" panose="02010600030101010101" pitchFamily="2" charset="-122"/>
                <a:ea typeface="等线" panose="02010600030101010101" pitchFamily="2" charset="-122"/>
              </a:rPr>
              <a:t>n</a:t>
            </a:r>
            <a:r>
              <a:rPr lang="zh-CN" altLang="en-US" sz="3600" dirty="0">
                <a:latin typeface="等线" panose="02010600030101010101" pitchFamily="2" charset="-122"/>
                <a:ea typeface="等线" panose="02010600030101010101" pitchFamily="2" charset="-122"/>
              </a:rPr>
              <a:t>的父节点的后继节点</a:t>
            </a:r>
          </a:p>
          <a:p>
            <a:pPr marL="852170" indent="-742950">
              <a:buFont typeface="+mj-lt"/>
              <a:buAutoNum type="arabicPeriod"/>
            </a:pPr>
            <a:r>
              <a:rPr lang="zh-CN" altLang="en-US" sz="3600" dirty="0">
                <a:latin typeface="等线" panose="02010600030101010101" pitchFamily="2" charset="-122"/>
                <a:ea typeface="等线" panose="02010600030101010101" pitchFamily="2" charset="-122"/>
              </a:rPr>
              <a:t>把他们加入</a:t>
            </a:r>
            <a:r>
              <a:rPr lang="en-US" altLang="zh-CN" sz="3600" dirty="0">
                <a:latin typeface="等线" panose="02010600030101010101" pitchFamily="2" charset="-122"/>
                <a:ea typeface="等线" panose="02010600030101010101" pitchFamily="2" charset="-122"/>
              </a:rPr>
              <a:t>Open</a:t>
            </a:r>
            <a:r>
              <a:rPr lang="zh-CN" altLang="en-US" sz="3600" dirty="0">
                <a:latin typeface="等线" panose="02010600030101010101" pitchFamily="2" charset="-122"/>
                <a:ea typeface="等线" panose="02010600030101010101" pitchFamily="2" charset="-122"/>
              </a:rPr>
              <a:t>表</a:t>
            </a:r>
            <a:endParaRPr lang="en-US" altLang="zh-CN" sz="36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852170" indent="-742950">
              <a:buFont typeface="+mj-lt"/>
              <a:buAutoNum type="arabicPeriod"/>
            </a:pPr>
            <a:r>
              <a:rPr lang="zh-CN" altLang="en-US" sz="3600" dirty="0">
                <a:latin typeface="等线" panose="02010600030101010101" pitchFamily="2" charset="-122"/>
                <a:ea typeface="等线" panose="02010600030101010101" pitchFamily="2" charset="-122"/>
              </a:rPr>
              <a:t>转</a:t>
            </a:r>
            <a:r>
              <a:rPr lang="en-US" altLang="zh-CN" sz="3600" dirty="0">
                <a:latin typeface="等线" panose="02010600030101010101" pitchFamily="2" charset="-122"/>
                <a:ea typeface="等线" panose="02010600030101010101" pitchFamily="2" charset="-122"/>
              </a:rPr>
              <a:t>3</a:t>
            </a:r>
            <a:r>
              <a:rPr lang="zh-CN" altLang="en-US" sz="3600" dirty="0">
                <a:latin typeface="等线" panose="02010600030101010101" pitchFamily="2" charset="-122"/>
                <a:ea typeface="等线" panose="02010600030101010101" pitchFamily="2" charset="-122"/>
              </a:rPr>
              <a:t>，循环</a:t>
            </a:r>
            <a:endParaRPr lang="en-US" altLang="zh-CN" sz="3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E1940D-E63A-404D-929E-733F47BC8B8E}"/>
              </a:ext>
            </a:extLst>
          </p:cNvPr>
          <p:cNvSpPr txBox="1"/>
          <p:nvPr/>
        </p:nvSpPr>
        <p:spPr>
          <a:xfrm>
            <a:off x="113122" y="996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4400" dirty="0">
                <a:latin typeface="黑体" panose="02010609060101010101" pitchFamily="49" charset="-122"/>
                <a:ea typeface="黑体" panose="02010609060101010101" pitchFamily="49" charset="-122"/>
              </a:rPr>
              <a:t>*算法过程</a:t>
            </a:r>
          </a:p>
        </p:txBody>
      </p:sp>
    </p:spTree>
    <p:extLst>
      <p:ext uri="{BB962C8B-B14F-4D97-AF65-F5344CB8AC3E}">
        <p14:creationId xmlns:p14="http://schemas.microsoft.com/office/powerpoint/2010/main" val="315825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EF76C1E-464E-420B-A805-A929FC899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86" y="633300"/>
            <a:ext cx="8460227" cy="5591399"/>
          </a:xfrm>
          <a:prstGeom prst="rect">
            <a:avLst/>
          </a:prstGeom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D54C0DA7-925B-4679-998F-A422778438B5}"/>
              </a:ext>
            </a:extLst>
          </p:cNvPr>
          <p:cNvCxnSpPr>
            <a:cxnSpLocks/>
          </p:cNvCxnSpPr>
          <p:nvPr/>
        </p:nvCxnSpPr>
        <p:spPr>
          <a:xfrm>
            <a:off x="1593129" y="736995"/>
            <a:ext cx="56937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1514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167F1FE-6AD9-46E4-AF74-CCCDC3024C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406218"/>
              </p:ext>
            </p:extLst>
          </p:nvPr>
        </p:nvGraphicFramePr>
        <p:xfrm>
          <a:off x="94268" y="1517715"/>
          <a:ext cx="6052007" cy="418575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052007">
                  <a:extLst>
                    <a:ext uri="{9D8B030D-6E8A-4147-A177-3AD203B41FA5}">
                      <a16:colId xmlns:a16="http://schemas.microsoft.com/office/drawing/2014/main" val="257033380"/>
                    </a:ext>
                  </a:extLst>
                </a:gridCol>
              </a:tblGrid>
              <a:tr h="85076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3200" u="none" strike="noStrike" dirty="0">
                          <a:effectLst/>
                        </a:rPr>
                        <a:t>类名：</a:t>
                      </a:r>
                      <a:r>
                        <a:rPr lang="en-US" sz="3200" u="none" strike="noStrike" dirty="0">
                          <a:effectLst/>
                        </a:rPr>
                        <a:t>Student（</a:t>
                      </a:r>
                      <a:r>
                        <a:rPr lang="zh-CN" altLang="en-US" sz="3200" u="none" strike="noStrike" dirty="0">
                          <a:effectLst/>
                        </a:rPr>
                        <a:t>学生）</a:t>
                      </a:r>
                      <a:endParaRPr lang="zh-CN" altLang="en-US" sz="3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510031"/>
                  </a:ext>
                </a:extLst>
              </a:tr>
              <a:tr h="166749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3200" u="none" strike="noStrike" dirty="0">
                          <a:effectLst/>
                        </a:rPr>
                        <a:t>成员变量（属性）：</a:t>
                      </a:r>
                      <a:r>
                        <a:rPr lang="en-US" altLang="zh-CN" sz="3200" u="none" strike="noStrike" dirty="0">
                          <a:effectLst/>
                        </a:rPr>
                        <a:t>name</a:t>
                      </a:r>
                      <a:r>
                        <a:rPr lang="zh-CN" altLang="en-US" sz="3200" u="none" strike="noStrike" dirty="0">
                          <a:effectLst/>
                        </a:rPr>
                        <a:t>姓名，</a:t>
                      </a:r>
                      <a:r>
                        <a:rPr lang="en-US" altLang="zh-CN" sz="3200" u="none" strike="noStrike" dirty="0">
                          <a:effectLst/>
                        </a:rPr>
                        <a:t>sex</a:t>
                      </a:r>
                      <a:r>
                        <a:rPr lang="zh-CN" altLang="en-US" sz="3200" u="none" strike="noStrike" dirty="0">
                          <a:effectLst/>
                        </a:rPr>
                        <a:t>性别，</a:t>
                      </a:r>
                      <a:r>
                        <a:rPr lang="en-US" altLang="zh-CN" sz="3200" u="none" strike="noStrike" dirty="0">
                          <a:effectLst/>
                        </a:rPr>
                        <a:t>age</a:t>
                      </a:r>
                      <a:r>
                        <a:rPr lang="zh-CN" altLang="en-US" sz="3200" u="none" strike="noStrike" dirty="0">
                          <a:effectLst/>
                        </a:rPr>
                        <a:t>年龄，</a:t>
                      </a:r>
                      <a:r>
                        <a:rPr lang="en-US" altLang="zh-CN" sz="3200" u="none" strike="noStrike" dirty="0">
                          <a:effectLst/>
                        </a:rPr>
                        <a:t>id</a:t>
                      </a:r>
                      <a:r>
                        <a:rPr lang="zh-CN" altLang="en-US" sz="3200" u="none" strike="noStrike" dirty="0">
                          <a:effectLst/>
                        </a:rPr>
                        <a:t>学号</a:t>
                      </a:r>
                      <a:endParaRPr lang="zh-CN" altLang="en-US" sz="3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9888249"/>
                  </a:ext>
                </a:extLst>
              </a:tr>
              <a:tr h="166749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3200" u="none" strike="noStrike" dirty="0">
                          <a:effectLst/>
                        </a:rPr>
                        <a:t>成员函数（方法）：</a:t>
                      </a:r>
                      <a:r>
                        <a:rPr lang="en-US" sz="3200" u="none" strike="noStrike" dirty="0">
                          <a:effectLst/>
                        </a:rPr>
                        <a:t>study() , </a:t>
                      </a:r>
                      <a:r>
                        <a:rPr lang="en-US" sz="3200" u="none" strike="noStrike" dirty="0" err="1">
                          <a:effectLst/>
                        </a:rPr>
                        <a:t>do_homework</a:t>
                      </a:r>
                      <a:r>
                        <a:rPr lang="en-US" sz="3200" u="none" strike="noStrike" dirty="0">
                          <a:effectLst/>
                        </a:rPr>
                        <a:t>(), play(), eat() </a:t>
                      </a:r>
                      <a:endParaRPr lang="en-US" sz="32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108630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6446E442-2622-4C49-A42C-F56472FE4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957" y="1517715"/>
            <a:ext cx="2606224" cy="41857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55323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3"/>
          <p:cNvSpPr txBox="1"/>
          <p:nvPr/>
        </p:nvSpPr>
        <p:spPr>
          <a:xfrm>
            <a:off x="244802" y="104401"/>
            <a:ext cx="7783582" cy="5715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900" dirty="0"/>
              <a:t>列表的内置函数与其他方法</a:t>
            </a:r>
          </a:p>
          <a:p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37FDFE7-709C-4B5F-98C8-92A9850F8D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675900"/>
          <a:ext cx="9144000" cy="6182099"/>
        </p:xfrm>
        <a:graphic>
          <a:graphicData uri="http://schemas.openxmlformats.org/drawingml/2006/table">
            <a:tbl>
              <a:tblPr/>
              <a:tblGrid>
                <a:gridCol w="4572000">
                  <a:extLst>
                    <a:ext uri="{9D8B030D-6E8A-4147-A177-3AD203B41FA5}">
                      <a16:colId xmlns:a16="http://schemas.microsoft.com/office/drawing/2014/main" val="2779997017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672260659"/>
                    </a:ext>
                  </a:extLst>
                </a:gridCol>
              </a:tblGrid>
              <a:tr h="355118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方法</a:t>
                      </a:r>
                    </a:p>
                  </a:txBody>
                  <a:tcPr marL="6531" marR="6531" marT="653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A2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</a:p>
                  </a:txBody>
                  <a:tcPr marL="6531" marR="6531" marT="653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A2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753916"/>
                  </a:ext>
                </a:extLst>
              </a:tr>
              <a:tr h="34623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listname.append</a:t>
                      </a:r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元素</a:t>
                      </a:r>
                      <a:r>
                        <a:rPr lang="en-US" altLang="zh-CN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</a:p>
                  </a:txBody>
                  <a:tcPr marL="6531" marR="6531" marT="653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A2B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2000" b="0" i="0" u="none" strike="noStrike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添加新的元素在列表末尾</a:t>
                      </a:r>
                    </a:p>
                  </a:txBody>
                  <a:tcPr marL="6531" marR="6531" marT="653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0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1822803"/>
                  </a:ext>
                </a:extLst>
              </a:tr>
              <a:tr h="33736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listname.count</a:t>
                      </a:r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元素</a:t>
                      </a:r>
                      <a:r>
                        <a:rPr lang="en-US" altLang="zh-CN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</a:p>
                  </a:txBody>
                  <a:tcPr marL="6531" marR="6531" marT="653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A2B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2000" b="0" i="0" u="none" strike="noStrike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统计该元素在列表中出现的次数</a:t>
                      </a:r>
                    </a:p>
                  </a:txBody>
                  <a:tcPr marL="6531" marR="6531" marT="653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78855"/>
                  </a:ext>
                </a:extLst>
              </a:tr>
              <a:tr h="87897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listname.extend</a:t>
                      </a:r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序列</a:t>
                      </a:r>
                      <a:r>
                        <a:rPr lang="en-US" altLang="zh-CN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</a:p>
                  </a:txBody>
                  <a:tcPr marL="6531" marR="6531" marT="653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A2B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2000" b="0" i="0" u="none" strike="noStrike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追加另一个序列类型中的多个值，到该列表末尾（用新列表扩展原来的列表）</a:t>
                      </a:r>
                    </a:p>
                  </a:txBody>
                  <a:tcPr marL="6531" marR="6531" marT="653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0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630041"/>
                  </a:ext>
                </a:extLst>
              </a:tr>
              <a:tr h="665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listname.index</a:t>
                      </a:r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元素</a:t>
                      </a:r>
                      <a:r>
                        <a:rPr lang="en-US" altLang="zh-CN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</a:p>
                  </a:txBody>
                  <a:tcPr marL="6531" marR="6531" marT="653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A2B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2000" b="0" i="0" u="none" strike="noStrike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从列表中找出某个值第一个匹配元素的索引位置</a:t>
                      </a:r>
                    </a:p>
                  </a:txBody>
                  <a:tcPr marL="6531" marR="6531" marT="653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104038"/>
                  </a:ext>
                </a:extLst>
              </a:tr>
              <a:tr h="33736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listname.insert</a:t>
                      </a:r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位置</a:t>
                      </a:r>
                      <a:r>
                        <a:rPr lang="en-US" altLang="zh-CN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zh-CN" alt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元素</a:t>
                      </a:r>
                      <a:r>
                        <a:rPr lang="en-US" altLang="zh-CN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</a:p>
                  </a:txBody>
                  <a:tcPr marL="6531" marR="6531" marT="653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A2B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2000" b="0" i="0" u="none" strike="noStrike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将元素插入列表</a:t>
                      </a:r>
                    </a:p>
                  </a:txBody>
                  <a:tcPr marL="6531" marR="6531" marT="653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0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441521"/>
                  </a:ext>
                </a:extLst>
              </a:tr>
              <a:tr h="656967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sz="20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listname.pop</a:t>
                      </a:r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(index)</a:t>
                      </a:r>
                    </a:p>
                  </a:txBody>
                  <a:tcPr marL="6531" marR="6531" marT="653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A2B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2000" b="0" i="0" u="none" strike="noStrike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移除列表中的索引为</a:t>
                      </a:r>
                      <a:r>
                        <a:rPr lang="en-US" altLang="zh-CN" sz="2000" b="0" i="0" u="none" strike="noStrike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index</a:t>
                      </a:r>
                      <a:r>
                        <a:rPr lang="zh-CN" altLang="en-US" sz="2000" b="0" i="0" u="none" strike="noStrike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的元素，并且返回该元素的值</a:t>
                      </a:r>
                    </a:p>
                  </a:txBody>
                  <a:tcPr marL="6531" marR="6531" marT="653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418575"/>
                  </a:ext>
                </a:extLst>
              </a:tr>
              <a:tr h="33736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2000" b="0" i="0" u="none" strike="noStrike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无参情况下默认移除最后一个元素</a:t>
                      </a:r>
                    </a:p>
                  </a:txBody>
                  <a:tcPr marL="6531" marR="6531" marT="653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765444"/>
                  </a:ext>
                </a:extLst>
              </a:tr>
              <a:tr h="58894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listname.remove</a:t>
                      </a:r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元素</a:t>
                      </a:r>
                      <a:r>
                        <a:rPr lang="en-US" altLang="zh-CN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</a:p>
                  </a:txBody>
                  <a:tcPr marL="6531" marR="6531" marT="653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A2B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2000" b="0" i="0" u="none" strike="noStrike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移除列表中的第一个匹配某个值的元素</a:t>
                      </a:r>
                    </a:p>
                  </a:txBody>
                  <a:tcPr marL="6531" marR="6531" marT="653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0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678706"/>
                  </a:ext>
                </a:extLst>
              </a:tr>
              <a:tr h="33736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listname.reverse</a:t>
                      </a:r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()</a:t>
                      </a:r>
                    </a:p>
                  </a:txBody>
                  <a:tcPr marL="6531" marR="6531" marT="653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A2B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2000" b="0" i="0" u="none" strike="noStrike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将列表中元素反向</a:t>
                      </a:r>
                    </a:p>
                  </a:txBody>
                  <a:tcPr marL="6531" marR="6531" marT="653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109000"/>
                  </a:ext>
                </a:extLst>
              </a:tr>
              <a:tr h="66584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listname.sort</a:t>
                      </a:r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US" sz="20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cmp</a:t>
                      </a:r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=None, key=None, reverse=False)</a:t>
                      </a:r>
                    </a:p>
                  </a:txBody>
                  <a:tcPr marL="6531" marR="6531" marT="653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A2B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2000" b="0" i="0" u="none" strike="noStrike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对列表进行排序</a:t>
                      </a:r>
                    </a:p>
                  </a:txBody>
                  <a:tcPr marL="6531" marR="6531" marT="653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0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746031"/>
                  </a:ext>
                </a:extLst>
              </a:tr>
              <a:tr h="33736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listname.clear</a:t>
                      </a:r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()</a:t>
                      </a:r>
                    </a:p>
                  </a:txBody>
                  <a:tcPr marL="6531" marR="6531" marT="653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A2B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2000" b="0" i="0" u="none" strike="noStrike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清空列表</a:t>
                      </a:r>
                    </a:p>
                  </a:txBody>
                  <a:tcPr marL="6531" marR="6531" marT="653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023004"/>
                  </a:ext>
                </a:extLst>
              </a:tr>
              <a:tr h="33736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listname.copy</a:t>
                      </a:r>
                      <a:r>
                        <a:rPr lang="en-US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()</a:t>
                      </a:r>
                    </a:p>
                  </a:txBody>
                  <a:tcPr marL="6531" marR="6531" marT="653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A2B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2000" b="0" i="0" u="none" strike="noStrike" dirty="0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复制列表</a:t>
                      </a:r>
                    </a:p>
                  </a:txBody>
                  <a:tcPr marL="6531" marR="6531" marT="6531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0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234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0463006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D762B930-7D77-4F64-A50A-AFE28573D03F}"/>
              </a:ext>
            </a:extLst>
          </p:cNvPr>
          <p:cNvSpPr txBox="1"/>
          <p:nvPr/>
        </p:nvSpPr>
        <p:spPr>
          <a:xfrm>
            <a:off x="113121" y="289679"/>
            <a:ext cx="8663233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面向对象程序设计</a:t>
            </a:r>
            <a:endParaRPr lang="en-US" altLang="zh-CN" sz="4800" dirty="0">
              <a:highlight>
                <a:srgbClr val="FFFF00"/>
              </a:highligh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4800" dirty="0">
              <a:highlight>
                <a:srgbClr val="FFFF00"/>
              </a:highligh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200" dirty="0"/>
              <a:t>基本观点是：一切系统都是由对象构成的，它们的相互作用、相互影响，构成了大千世界的各式各样系统。</a:t>
            </a:r>
            <a:endParaRPr lang="en-US" altLang="zh-CN" sz="3200" dirty="0"/>
          </a:p>
          <a:p>
            <a:endParaRPr lang="en-US" altLang="zh-CN" sz="3200" dirty="0"/>
          </a:p>
          <a:p>
            <a:r>
              <a:rPr lang="zh-CN" altLang="en-US" sz="3200" dirty="0"/>
              <a:t>用了类和对象的概念，尽可能模拟人类习惯的思维方式。</a:t>
            </a:r>
            <a:endParaRPr lang="en-US" altLang="zh-CN" sz="3200" dirty="0"/>
          </a:p>
          <a:p>
            <a:endParaRPr lang="en-US" altLang="zh-CN" sz="3200" dirty="0"/>
          </a:p>
          <a:p>
            <a:r>
              <a:rPr lang="zh-CN" altLang="en-US" sz="3200" dirty="0"/>
              <a:t>类就是</a:t>
            </a:r>
            <a:r>
              <a:rPr lang="zh-CN" altLang="en-US" sz="3200" dirty="0">
                <a:highlight>
                  <a:srgbClr val="FFFF00"/>
                </a:highlight>
              </a:rPr>
              <a:t>模板</a:t>
            </a:r>
            <a:r>
              <a:rPr lang="zh-CN" altLang="en-US" sz="3200" dirty="0"/>
              <a:t>；</a:t>
            </a:r>
            <a:endParaRPr lang="en-US" altLang="zh-CN" sz="3200" dirty="0"/>
          </a:p>
          <a:p>
            <a:r>
              <a:rPr lang="zh-CN" altLang="en-US" sz="3200" dirty="0"/>
              <a:t>对象就是通过模板打造、生成的一个</a:t>
            </a:r>
            <a:r>
              <a:rPr lang="zh-CN" altLang="en-US" sz="3200" dirty="0">
                <a:highlight>
                  <a:srgbClr val="FFFF00"/>
                </a:highlight>
              </a:rPr>
              <a:t>实例</a:t>
            </a:r>
            <a:endParaRPr lang="en-US" altLang="zh-CN" sz="3200" dirty="0">
              <a:highlight>
                <a:srgbClr val="FFFF00"/>
              </a:highlight>
            </a:endParaRPr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5650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D762B930-7D77-4F64-A50A-AFE28573D03F}"/>
              </a:ext>
            </a:extLst>
          </p:cNvPr>
          <p:cNvSpPr txBox="1"/>
          <p:nvPr/>
        </p:nvSpPr>
        <p:spPr>
          <a:xfrm>
            <a:off x="113121" y="289679"/>
            <a:ext cx="9030879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highlight>
                  <a:srgbClr val="FFFF00"/>
                </a:highlight>
              </a:rPr>
              <a:t>类与对象的定义和访问</a:t>
            </a:r>
          </a:p>
          <a:p>
            <a:endParaRPr lang="en-US" altLang="zh-CN" sz="3200" dirty="0"/>
          </a:p>
          <a:p>
            <a:r>
              <a:rPr lang="zh-CN" altLang="en-US" sz="3200" dirty="0"/>
              <a:t>通过下面的方法来模拟对象的状态和行为：</a:t>
            </a:r>
          </a:p>
          <a:p>
            <a:r>
              <a:rPr lang="en-US" altLang="zh-CN" sz="3200" dirty="0"/>
              <a:t>• </a:t>
            </a:r>
            <a:r>
              <a:rPr lang="zh-CN" altLang="en-US" sz="3200" dirty="0"/>
              <a:t>（</a:t>
            </a:r>
            <a:r>
              <a:rPr lang="en-US" altLang="zh-CN" sz="3200" dirty="0"/>
              <a:t>1</a:t>
            </a:r>
            <a:r>
              <a:rPr lang="zh-CN" altLang="en-US" sz="3200" dirty="0"/>
              <a:t>）对象的</a:t>
            </a:r>
            <a:r>
              <a:rPr lang="zh-CN" altLang="en-US" sz="3200" dirty="0">
                <a:highlight>
                  <a:srgbClr val="FFFF00"/>
                </a:highlight>
              </a:rPr>
              <a:t>状态</a:t>
            </a:r>
            <a:r>
              <a:rPr lang="zh-CN" altLang="en-US" sz="3200" dirty="0"/>
              <a:t>通过对象的</a:t>
            </a:r>
            <a:r>
              <a:rPr lang="zh-CN" altLang="en-US" sz="3200" dirty="0">
                <a:highlight>
                  <a:srgbClr val="FFFF00"/>
                </a:highlight>
              </a:rPr>
              <a:t>属性</a:t>
            </a:r>
            <a:r>
              <a:rPr lang="zh-CN" altLang="en-US" sz="3200" dirty="0"/>
              <a:t>数据来描述。</a:t>
            </a:r>
          </a:p>
          <a:p>
            <a:r>
              <a:rPr lang="en-US" altLang="zh-CN" sz="3200" dirty="0"/>
              <a:t>• </a:t>
            </a:r>
            <a:r>
              <a:rPr lang="zh-CN" altLang="en-US" sz="3200" dirty="0"/>
              <a:t>（</a:t>
            </a:r>
            <a:r>
              <a:rPr lang="en-US" altLang="zh-CN" sz="3200" dirty="0"/>
              <a:t>2</a:t>
            </a:r>
            <a:r>
              <a:rPr lang="zh-CN" altLang="en-US" sz="3200" dirty="0"/>
              <a:t>）对象的</a:t>
            </a:r>
            <a:r>
              <a:rPr lang="zh-CN" altLang="en-US" sz="3200" dirty="0">
                <a:highlight>
                  <a:srgbClr val="FFFF00"/>
                </a:highlight>
              </a:rPr>
              <a:t>行为</a:t>
            </a:r>
            <a:r>
              <a:rPr lang="zh-CN" altLang="en-US" sz="3200" dirty="0"/>
              <a:t>是定义一个</a:t>
            </a:r>
            <a:r>
              <a:rPr lang="zh-CN" altLang="en-US" sz="3200" dirty="0">
                <a:highlight>
                  <a:srgbClr val="FFFF00"/>
                </a:highlight>
              </a:rPr>
              <a:t>函数集</a:t>
            </a:r>
            <a:r>
              <a:rPr lang="zh-CN" altLang="en-US" sz="3200" dirty="0"/>
              <a:t>，一个对象完成一个行为是通过该对象调用相应的函数来实现的。</a:t>
            </a:r>
            <a:endParaRPr lang="en-US" altLang="zh-CN" sz="3200" dirty="0"/>
          </a:p>
          <a:p>
            <a:endParaRPr lang="zh-CN" altLang="en-US" sz="3200" dirty="0"/>
          </a:p>
          <a:p>
            <a:r>
              <a:rPr lang="en-US" altLang="zh-CN" sz="3200" dirty="0"/>
              <a:t>• </a:t>
            </a:r>
            <a:r>
              <a:rPr lang="zh-CN" altLang="en-US" sz="3200" dirty="0"/>
              <a:t>相同类型的对象被抽象成一个共同的类。</a:t>
            </a:r>
            <a:endParaRPr lang="en-US" altLang="zh-CN" sz="3200" dirty="0"/>
          </a:p>
          <a:p>
            <a:r>
              <a:rPr lang="zh-CN" altLang="en-US" sz="3200" dirty="0"/>
              <a:t>一个类是为相同类型的对象所定义的</a:t>
            </a:r>
            <a:r>
              <a:rPr lang="zh-CN" altLang="en-US" sz="3200" dirty="0">
                <a:highlight>
                  <a:srgbClr val="FFFF00"/>
                </a:highlight>
              </a:rPr>
              <a:t>数据和函数的模板</a:t>
            </a:r>
            <a:r>
              <a:rPr lang="zh-CN" altLang="en-US" sz="3200" dirty="0"/>
              <a:t>，一个对象是类的一个具体实例，一个类可以创建多个对象。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23577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/>
          </p:cNvSpPr>
          <p:nvPr>
            <p:ph idx="1"/>
          </p:nvPr>
        </p:nvSpPr>
        <p:spPr>
          <a:xfrm>
            <a:off x="179511" y="116632"/>
            <a:ext cx="8709965" cy="6585826"/>
          </a:xfrm>
        </p:spPr>
        <p:txBody>
          <a:bodyPr vert="horz" wrap="square" lIns="91440" tIns="45720" rIns="91440" bIns="45720" anchor="t">
            <a:normAutofit fontScale="70000" lnSpcReduction="20000"/>
          </a:bodyPr>
          <a:lstStyle/>
          <a:p>
            <a:pPr marL="109220" indent="0" eaLnBrk="1" hangingPunct="1">
              <a:buNone/>
            </a:pPr>
            <a:endParaRPr lang="en-US" altLang="zh-CN" sz="3600" dirty="0">
              <a:ea typeface="黑体" panose="02010609060101010101" pitchFamily="49" charset="-122"/>
            </a:endParaRPr>
          </a:p>
          <a:p>
            <a:pPr marL="109220" indent="0">
              <a:buNone/>
            </a:pPr>
            <a:r>
              <a:rPr lang="zh-CN" altLang="en-US" sz="4600" b="1" dirty="0">
                <a:ea typeface="黑体" panose="02010609060101010101" pitchFamily="49" charset="-122"/>
              </a:rPr>
              <a:t>作业</a:t>
            </a:r>
            <a:r>
              <a:rPr lang="en-US" altLang="zh-CN" sz="4600" b="1" dirty="0">
                <a:ea typeface="黑体" panose="02010609060101010101" pitchFamily="49" charset="-122"/>
              </a:rPr>
              <a:t>-</a:t>
            </a:r>
            <a:r>
              <a:rPr lang="zh-CN" altLang="en-US" sz="4600" b="1" dirty="0">
                <a:ea typeface="黑体" panose="02010609060101010101" pitchFamily="49" charset="-122"/>
              </a:rPr>
              <a:t>利用</a:t>
            </a:r>
            <a:r>
              <a:rPr lang="zh-CN" altLang="en-US" sz="4600" b="1" dirty="0">
                <a:highlight>
                  <a:srgbClr val="FFFF00"/>
                </a:highlight>
                <a:ea typeface="黑体" panose="02010609060101010101" pitchFamily="49" charset="-122"/>
              </a:rPr>
              <a:t>启发式搜索</a:t>
            </a:r>
            <a:r>
              <a:rPr lang="zh-CN" altLang="en-US" sz="4600" b="1" dirty="0">
                <a:ea typeface="黑体" panose="02010609060101010101" pitchFamily="49" charset="-122"/>
              </a:rPr>
              <a:t>完成</a:t>
            </a:r>
            <a:r>
              <a:rPr lang="zh-CN" altLang="en-US" sz="4600" b="1" dirty="0">
                <a:highlight>
                  <a:srgbClr val="FFFF00"/>
                </a:highlight>
                <a:ea typeface="黑体" panose="02010609060101010101" pitchFamily="49" charset="-122"/>
              </a:rPr>
              <a:t>八数码</a:t>
            </a:r>
            <a:r>
              <a:rPr lang="zh-CN" altLang="en-US" sz="4600" b="1" dirty="0">
                <a:ea typeface="黑体" panose="02010609060101010101" pitchFamily="49" charset="-122"/>
              </a:rPr>
              <a:t>问题</a:t>
            </a:r>
            <a:endParaRPr lang="en-US" altLang="zh-CN" sz="4600" b="1" dirty="0">
              <a:ea typeface="黑体" panose="02010609060101010101" pitchFamily="49" charset="-122"/>
            </a:endParaRPr>
          </a:p>
          <a:p>
            <a:pPr marL="109220" indent="0">
              <a:buNone/>
            </a:pPr>
            <a:endParaRPr lang="en-US" altLang="zh-CN" sz="4000" b="1" dirty="0">
              <a:ea typeface="黑体" panose="02010609060101010101" pitchFamily="49" charset="-122"/>
            </a:endParaRPr>
          </a:p>
          <a:p>
            <a:pPr marL="109220" indent="0">
              <a:buNone/>
            </a:pPr>
            <a:r>
              <a:rPr lang="zh-CN" altLang="en-US" sz="3600" dirty="0">
                <a:ea typeface="黑体" panose="02010609060101010101" pitchFamily="49" charset="-122"/>
              </a:rPr>
              <a:t>要求：</a:t>
            </a:r>
            <a:endParaRPr lang="en-US" altLang="zh-CN" sz="3600" dirty="0">
              <a:ea typeface="黑体" panose="02010609060101010101" pitchFamily="49" charset="-122"/>
            </a:endParaRPr>
          </a:p>
          <a:p>
            <a:pPr marL="109220" indent="0">
              <a:buNone/>
            </a:pPr>
            <a:r>
              <a:rPr lang="zh-CN" altLang="en-US" sz="3600" dirty="0">
                <a:ea typeface="黑体" panose="02010609060101010101" pitchFamily="49" charset="-122"/>
              </a:rPr>
              <a:t>启发式函数</a:t>
            </a:r>
            <a:r>
              <a:rPr lang="en-US" altLang="zh-CN" sz="3600" dirty="0">
                <a:ea typeface="黑体" panose="02010609060101010101" pitchFamily="49" charset="-122"/>
              </a:rPr>
              <a:t>h(x)</a:t>
            </a:r>
            <a:r>
              <a:rPr lang="zh-CN" altLang="en-US" sz="3600" dirty="0">
                <a:ea typeface="黑体" panose="02010609060101010101" pitchFamily="49" charset="-122"/>
              </a:rPr>
              <a:t>：所有棋子与目标位置的</a:t>
            </a:r>
            <a:r>
              <a:rPr lang="zh-CN" altLang="en-US" sz="3600" dirty="0">
                <a:highlight>
                  <a:srgbClr val="FFFF00"/>
                </a:highlight>
                <a:ea typeface="黑体" panose="02010609060101010101" pitchFamily="49" charset="-122"/>
              </a:rPr>
              <a:t>曼哈顿距离</a:t>
            </a:r>
            <a:r>
              <a:rPr lang="zh-CN" altLang="en-US" sz="3600" dirty="0">
                <a:ea typeface="黑体" panose="02010609060101010101" pitchFamily="49" charset="-122"/>
              </a:rPr>
              <a:t>之和</a:t>
            </a:r>
            <a:endParaRPr lang="en-US" altLang="zh-CN" sz="3600" dirty="0">
              <a:ea typeface="黑体" panose="02010609060101010101" pitchFamily="49" charset="-122"/>
            </a:endParaRPr>
          </a:p>
          <a:p>
            <a:pPr marL="109220" indent="0">
              <a:buNone/>
            </a:pPr>
            <a:r>
              <a:rPr lang="zh-CN" altLang="en-US" sz="3600" dirty="0">
                <a:ea typeface="黑体" panose="02010609060101010101" pitchFamily="49" charset="-122"/>
              </a:rPr>
              <a:t>可以自己重新完成，也可以选用课堂讲过的代码</a:t>
            </a:r>
            <a:endParaRPr lang="en-US" altLang="zh-CN" sz="3600" dirty="0">
              <a:ea typeface="黑体" panose="02010609060101010101" pitchFamily="49" charset="-122"/>
            </a:endParaRPr>
          </a:p>
          <a:p>
            <a:pPr marL="109220" indent="0">
              <a:buNone/>
            </a:pPr>
            <a:r>
              <a:rPr lang="zh-CN" altLang="en-US" sz="3600" dirty="0">
                <a:ea typeface="黑体" panose="02010609060101010101" pitchFamily="49" charset="-122"/>
              </a:rPr>
              <a:t>（待补全）。</a:t>
            </a:r>
            <a:endParaRPr lang="en-US" altLang="zh-CN" sz="3600" dirty="0">
              <a:ea typeface="黑体" panose="02010609060101010101" pitchFamily="49" charset="-122"/>
            </a:endParaRPr>
          </a:p>
          <a:p>
            <a:pPr marL="109220" indent="0">
              <a:buNone/>
            </a:pPr>
            <a:endParaRPr lang="en-US" altLang="zh-CN" sz="3600" dirty="0">
              <a:ea typeface="黑体" panose="02010609060101010101" pitchFamily="49" charset="-122"/>
            </a:endParaRPr>
          </a:p>
          <a:p>
            <a:pPr marL="109220" indent="0" eaLnBrk="1" hangingPunct="1">
              <a:buNone/>
            </a:pPr>
            <a:r>
              <a:rPr lang="zh-CN" altLang="en-US" sz="3600" dirty="0">
                <a:ea typeface="黑体" panose="02010609060101010101" pitchFamily="49" charset="-122"/>
              </a:rPr>
              <a:t>邮箱：</a:t>
            </a:r>
            <a:r>
              <a:rPr lang="en-US" altLang="zh-CN" sz="3600" dirty="0">
                <a:ea typeface="黑体" panose="02010609060101010101" pitchFamily="49" charset="-122"/>
                <a:hlinkClick r:id="rId3"/>
              </a:rPr>
              <a:t>1060596782@qq.com</a:t>
            </a:r>
            <a:endParaRPr lang="en-US" altLang="zh-CN" sz="3600" dirty="0">
              <a:ea typeface="黑体" panose="02010609060101010101" pitchFamily="49" charset="-122"/>
            </a:endParaRPr>
          </a:p>
          <a:p>
            <a:pPr marL="109220" indent="0" eaLnBrk="1" hangingPunct="1">
              <a:buNone/>
            </a:pPr>
            <a:r>
              <a:rPr lang="zh-CN" altLang="en-US" sz="3600" dirty="0">
                <a:highlight>
                  <a:srgbClr val="FFFF00"/>
                </a:highlight>
                <a:ea typeface="黑体" panose="02010609060101010101" pitchFamily="49" charset="-122"/>
              </a:rPr>
              <a:t>邮件主题</a:t>
            </a:r>
            <a:r>
              <a:rPr lang="zh-CN" altLang="en-US" sz="3600" dirty="0">
                <a:ea typeface="黑体" panose="02010609060101010101" pitchFamily="49" charset="-122"/>
              </a:rPr>
              <a:t>：学号</a:t>
            </a:r>
            <a:r>
              <a:rPr lang="en-US" altLang="zh-CN" sz="3600" dirty="0">
                <a:ea typeface="黑体" panose="02010609060101010101" pitchFamily="49" charset="-122"/>
              </a:rPr>
              <a:t>-</a:t>
            </a:r>
            <a:r>
              <a:rPr lang="zh-CN" altLang="en-US" sz="3600" dirty="0">
                <a:ea typeface="黑体" panose="02010609060101010101" pitchFamily="49" charset="-122"/>
              </a:rPr>
              <a:t>姓名</a:t>
            </a:r>
            <a:r>
              <a:rPr lang="en-US" altLang="zh-CN" sz="3600" dirty="0">
                <a:ea typeface="黑体" panose="02010609060101010101" pitchFamily="49" charset="-122"/>
              </a:rPr>
              <a:t>-</a:t>
            </a:r>
            <a:r>
              <a:rPr lang="en-US" altLang="zh-CN" sz="3600" dirty="0">
                <a:latin typeface="Consolas" panose="020B0609020204030204" pitchFamily="49" charset="0"/>
                <a:ea typeface="黑体" panose="02010609060101010101" pitchFamily="49" charset="-122"/>
              </a:rPr>
              <a:t>AI3</a:t>
            </a:r>
          </a:p>
          <a:p>
            <a:pPr marL="109220" indent="0" eaLnBrk="1" hangingPunct="1">
              <a:buNone/>
            </a:pPr>
            <a:r>
              <a:rPr lang="zh-CN" altLang="en-US" sz="3600" dirty="0">
                <a:highlight>
                  <a:srgbClr val="FFFF00"/>
                </a:highlight>
                <a:ea typeface="黑体" panose="02010609060101010101" pitchFamily="49" charset="-122"/>
              </a:rPr>
              <a:t>文件命名</a:t>
            </a:r>
            <a:r>
              <a:rPr lang="zh-CN" altLang="en-US" sz="3600" dirty="0">
                <a:ea typeface="黑体" panose="02010609060101010101" pitchFamily="49" charset="-122"/>
              </a:rPr>
              <a:t>：学号</a:t>
            </a:r>
            <a:r>
              <a:rPr lang="en-US" altLang="zh-CN" sz="3600" dirty="0">
                <a:ea typeface="黑体" panose="02010609060101010101" pitchFamily="49" charset="-122"/>
              </a:rPr>
              <a:t>-</a:t>
            </a:r>
            <a:r>
              <a:rPr lang="zh-CN" altLang="en-US" sz="3600" dirty="0">
                <a:ea typeface="黑体" panose="02010609060101010101" pitchFamily="49" charset="-122"/>
              </a:rPr>
              <a:t>姓名</a:t>
            </a:r>
            <a:r>
              <a:rPr lang="en-US" altLang="zh-CN" sz="3600" dirty="0"/>
              <a:t>-</a:t>
            </a:r>
            <a:r>
              <a:rPr lang="en-US" altLang="zh-CN" sz="3600" dirty="0">
                <a:latin typeface="Consolas" panose="020B0609020204030204" pitchFamily="49" charset="0"/>
              </a:rPr>
              <a:t>AI3</a:t>
            </a:r>
          </a:p>
          <a:p>
            <a:pPr marL="109220" indent="0">
              <a:buNone/>
            </a:pPr>
            <a:r>
              <a:rPr lang="zh-CN" altLang="en-US" sz="3600" dirty="0">
                <a:ea typeface="黑体" panose="02010609060101010101" pitchFamily="49" charset="-122"/>
              </a:rPr>
              <a:t>例如：</a:t>
            </a:r>
            <a:r>
              <a:rPr lang="en-US" altLang="zh-CN" sz="3600" dirty="0">
                <a:ea typeface="黑体" panose="02010609060101010101" pitchFamily="49" charset="-122"/>
              </a:rPr>
              <a:t>2019301500096-</a:t>
            </a:r>
            <a:r>
              <a:rPr lang="zh-CN" altLang="en-US" sz="3600" dirty="0">
                <a:ea typeface="黑体" panose="02010609060101010101" pitchFamily="49" charset="-122"/>
              </a:rPr>
              <a:t>张三</a:t>
            </a:r>
            <a:r>
              <a:rPr lang="en-US" altLang="zh-CN" sz="3600" dirty="0">
                <a:ea typeface="黑体" panose="02010609060101010101" pitchFamily="49" charset="-122"/>
              </a:rPr>
              <a:t>-</a:t>
            </a:r>
            <a:r>
              <a:rPr lang="en-US" altLang="zh-CN" sz="3600" dirty="0">
                <a:latin typeface="Consolas" panose="020B0609020204030204" pitchFamily="49" charset="0"/>
              </a:rPr>
              <a:t>AI3</a:t>
            </a:r>
            <a:endParaRPr lang="en-US" altLang="zh-CN" sz="3600" dirty="0">
              <a:ea typeface="黑体" panose="02010609060101010101" pitchFamily="49" charset="-122"/>
            </a:endParaRPr>
          </a:p>
          <a:p>
            <a:pPr marL="109220" indent="0">
              <a:buNone/>
            </a:pPr>
            <a:r>
              <a:rPr lang="zh-CN" altLang="en-US" sz="3600" dirty="0">
                <a:highlight>
                  <a:srgbClr val="FFFF00"/>
                </a:highlight>
                <a:ea typeface="黑体" panose="02010609060101010101" pitchFamily="49" charset="-122"/>
              </a:rPr>
              <a:t>截止时间</a:t>
            </a:r>
            <a:r>
              <a:rPr lang="zh-CN" altLang="en-US" sz="3600" dirty="0">
                <a:ea typeface="黑体" panose="02010609060101010101" pitchFamily="49" charset="-122"/>
              </a:rPr>
              <a:t>：本周六晚</a:t>
            </a:r>
            <a:r>
              <a:rPr lang="en-US" altLang="zh-CN" sz="3600" dirty="0">
                <a:ea typeface="黑体" panose="02010609060101010101" pitchFamily="49" charset="-122"/>
              </a:rPr>
              <a:t>12</a:t>
            </a:r>
            <a:r>
              <a:rPr lang="zh-CN" altLang="en-US" sz="3600" dirty="0">
                <a:ea typeface="黑体" panose="02010609060101010101" pitchFamily="49" charset="-122"/>
              </a:rPr>
              <a:t>点（</a:t>
            </a:r>
            <a:r>
              <a:rPr lang="en-US" altLang="zh-CN" sz="3600" dirty="0">
                <a:ea typeface="黑体" panose="02010609060101010101" pitchFamily="49" charset="-122"/>
              </a:rPr>
              <a:t>12.12</a:t>
            </a:r>
            <a:r>
              <a:rPr lang="zh-CN" altLang="en-US" sz="3600" dirty="0">
                <a:ea typeface="黑体" panose="02010609060101010101" pitchFamily="49" charset="-122"/>
              </a:rPr>
              <a:t>日）</a:t>
            </a:r>
            <a:endParaRPr lang="en-US" altLang="zh-CN" sz="3600" dirty="0">
              <a:ea typeface="黑体" panose="02010609060101010101" pitchFamily="49" charset="-122"/>
            </a:endParaRPr>
          </a:p>
          <a:p>
            <a:pPr marL="109220" indent="0">
              <a:buNone/>
            </a:pPr>
            <a:endParaRPr lang="en-US" altLang="zh-CN" sz="3600" dirty="0">
              <a:ea typeface="黑体" panose="02010609060101010101" pitchFamily="49" charset="-122"/>
            </a:endParaRPr>
          </a:p>
          <a:p>
            <a:pPr marL="109220" indent="0">
              <a:buNone/>
            </a:pPr>
            <a:r>
              <a:rPr lang="zh-CN" altLang="en-US" sz="3600" dirty="0">
                <a:highlight>
                  <a:srgbClr val="FFFF00"/>
                </a:highlight>
                <a:ea typeface="黑体" panose="02010609060101010101" pitchFamily="49" charset="-122"/>
              </a:rPr>
              <a:t>源码</a:t>
            </a:r>
            <a:r>
              <a:rPr lang="zh-CN" altLang="en-US" sz="3600" dirty="0">
                <a:ea typeface="黑体" panose="02010609060101010101" pitchFamily="49" charset="-122"/>
              </a:rPr>
              <a:t>，</a:t>
            </a:r>
            <a:r>
              <a:rPr lang="zh-CN" altLang="en-US" sz="3600" dirty="0">
                <a:highlight>
                  <a:srgbClr val="FFFF00"/>
                </a:highlight>
                <a:ea typeface="黑体" panose="02010609060101010101" pitchFamily="49" charset="-122"/>
              </a:rPr>
              <a:t>运行结果截图</a:t>
            </a:r>
            <a:r>
              <a:rPr lang="zh-CN" altLang="en-US" sz="3600" dirty="0">
                <a:ea typeface="黑体" panose="02010609060101010101" pitchFamily="49" charset="-122"/>
              </a:rPr>
              <a:t>放在同一文件夹下，请</a:t>
            </a:r>
            <a:r>
              <a:rPr lang="zh-CN" altLang="en-US" sz="3600" dirty="0">
                <a:highlight>
                  <a:srgbClr val="FFFF00"/>
                </a:highlight>
                <a:ea typeface="黑体" panose="02010609060101010101" pitchFamily="49" charset="-122"/>
              </a:rPr>
              <a:t>压缩打包</a:t>
            </a:r>
            <a:endParaRPr lang="en-US" altLang="zh-CN" sz="3600" dirty="0">
              <a:highlight>
                <a:srgbClr val="FFFF00"/>
              </a:highlight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9920C6-06BB-44CA-9053-860CD9E92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9535" y="2712658"/>
            <a:ext cx="3863675" cy="14326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65478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5AE198E-6BDB-4C2D-B54C-A8CB8F8B9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24" y="546441"/>
            <a:ext cx="8493551" cy="5373936"/>
          </a:xfrm>
          <a:prstGeom prst="rect">
            <a:avLst/>
          </a:prstGeom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E61DC94C-7D11-41CA-8E51-A10BE57FBCF5}"/>
              </a:ext>
            </a:extLst>
          </p:cNvPr>
          <p:cNvCxnSpPr/>
          <p:nvPr/>
        </p:nvCxnSpPr>
        <p:spPr>
          <a:xfrm flipH="1">
            <a:off x="659876" y="669303"/>
            <a:ext cx="2686639" cy="810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20531576-149B-4D69-86E5-B403249D62A2}"/>
              </a:ext>
            </a:extLst>
          </p:cNvPr>
          <p:cNvCxnSpPr/>
          <p:nvPr/>
        </p:nvCxnSpPr>
        <p:spPr>
          <a:xfrm flipH="1">
            <a:off x="443060" y="1743959"/>
            <a:ext cx="216816" cy="2856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511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14"/>
            <a:ext cx="9144000" cy="677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27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F9F692F-8F8E-4B9F-88A4-99D57218A264}"/>
              </a:ext>
            </a:extLst>
          </p:cNvPr>
          <p:cNvSpPr txBox="1"/>
          <p:nvPr/>
        </p:nvSpPr>
        <p:spPr>
          <a:xfrm>
            <a:off x="463485" y="1536174"/>
            <a:ext cx="7803821" cy="378565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盲目搜索的效率很低，耗费太多时间，如果能够找到一种方法选择最</a:t>
            </a:r>
            <a:r>
              <a:rPr lang="zh-CN" altLang="en-US" sz="4800" dirty="0">
                <a:solidFill>
                  <a:srgbClr val="FF0000"/>
                </a:solidFill>
              </a:rPr>
              <a:t>当前最有希望的结点</a:t>
            </a:r>
            <a:r>
              <a:rPr lang="zh-CN" altLang="en-US" sz="4800" dirty="0"/>
              <a:t>加以扩展，那么，搜索效率将会大大提高。</a:t>
            </a:r>
          </a:p>
        </p:txBody>
      </p:sp>
    </p:spTree>
    <p:extLst>
      <p:ext uri="{BB962C8B-B14F-4D97-AF65-F5344CB8AC3E}">
        <p14:creationId xmlns:p14="http://schemas.microsoft.com/office/powerpoint/2010/main" val="3869217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A84FCBB-B0F8-4572-AB9A-21A503FEA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83" y="114984"/>
            <a:ext cx="7772972" cy="30972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049E8C0-1CDD-4AB2-8BD8-A424F5224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83" y="3429000"/>
            <a:ext cx="5283931" cy="320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8929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9.5|4.3|10.3|40.3|10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7.9|2.7|2.9|7.2|7.2|6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7.9|2.7|2.9|7.2|7.2|6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7.9|2.7|2.9|7.2|7.2|6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7.9|2.7|2.9|7.2|7.2|6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7.9|2.7|2.9|7.2|7.2|6.2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聚合">
  <a:themeElements>
    <a:clrScheme name="聚合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聚合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聚合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3034</TotalTime>
  <Words>1284</Words>
  <Application>Microsoft Office PowerPoint</Application>
  <PresentationFormat>全屏显示(4:3)</PresentationFormat>
  <Paragraphs>144</Paragraphs>
  <Slides>54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54</vt:i4>
      </vt:variant>
    </vt:vector>
  </HeadingPairs>
  <TitlesOfParts>
    <vt:vector size="70" baseType="lpstr">
      <vt:lpstr>Wingdings 2</vt:lpstr>
      <vt:lpstr>Wingdings 3</vt:lpstr>
      <vt:lpstr>等线</vt:lpstr>
      <vt:lpstr>等线 Light</vt:lpstr>
      <vt:lpstr>黑体</vt:lpstr>
      <vt:lpstr>微软雅黑</vt:lpstr>
      <vt:lpstr>Arial</vt:lpstr>
      <vt:lpstr>Calibri</vt:lpstr>
      <vt:lpstr>Calibri Light</vt:lpstr>
      <vt:lpstr>Consolas</vt:lpstr>
      <vt:lpstr>Lucida Sans Unicode</vt:lpstr>
      <vt:lpstr>Times</vt:lpstr>
      <vt:lpstr>Times New Roman</vt:lpstr>
      <vt:lpstr>Verdana</vt:lpstr>
      <vt:lpstr>Office 主题​​</vt:lpstr>
      <vt:lpstr>聚合</vt:lpstr>
      <vt:lpstr>学号写错 AI7XX 7XX ai2 AL2 A12 Al2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kailin</dc:creator>
  <cp:lastModifiedBy>zhang kailin</cp:lastModifiedBy>
  <cp:revision>33</cp:revision>
  <dcterms:created xsi:type="dcterms:W3CDTF">2020-11-20T15:09:24Z</dcterms:created>
  <dcterms:modified xsi:type="dcterms:W3CDTF">2020-12-07T00:46:17Z</dcterms:modified>
</cp:coreProperties>
</file>